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6"/>
  </p:notesMasterIdLst>
  <p:sldIdLst>
    <p:sldId id="256" r:id="rId2"/>
    <p:sldId id="259" r:id="rId3"/>
    <p:sldId id="264" r:id="rId4"/>
    <p:sldId id="300" r:id="rId5"/>
    <p:sldId id="299" r:id="rId6"/>
    <p:sldId id="261" r:id="rId7"/>
    <p:sldId id="263" r:id="rId8"/>
    <p:sldId id="336" r:id="rId9"/>
    <p:sldId id="317" r:id="rId10"/>
    <p:sldId id="318" r:id="rId11"/>
    <p:sldId id="358" r:id="rId12"/>
    <p:sldId id="357" r:id="rId13"/>
    <p:sldId id="315" r:id="rId14"/>
    <p:sldId id="262" r:id="rId15"/>
    <p:sldId id="349" r:id="rId16"/>
    <p:sldId id="347" r:id="rId17"/>
    <p:sldId id="360" r:id="rId18"/>
    <p:sldId id="340" r:id="rId19"/>
    <p:sldId id="359" r:id="rId20"/>
    <p:sldId id="361" r:id="rId21"/>
    <p:sldId id="331" r:id="rId22"/>
    <p:sldId id="329" r:id="rId23"/>
    <p:sldId id="367" r:id="rId24"/>
    <p:sldId id="366" r:id="rId25"/>
    <p:sldId id="368" r:id="rId26"/>
    <p:sldId id="364" r:id="rId27"/>
    <p:sldId id="365" r:id="rId28"/>
    <p:sldId id="337" r:id="rId29"/>
    <p:sldId id="350" r:id="rId30"/>
    <p:sldId id="348" r:id="rId31"/>
    <p:sldId id="338" r:id="rId32"/>
    <p:sldId id="351" r:id="rId33"/>
    <p:sldId id="341" r:id="rId34"/>
    <p:sldId id="343" r:id="rId35"/>
    <p:sldId id="342" r:id="rId36"/>
    <p:sldId id="344" r:id="rId37"/>
    <p:sldId id="352" r:id="rId38"/>
    <p:sldId id="369" r:id="rId39"/>
    <p:sldId id="355" r:id="rId40"/>
    <p:sldId id="356" r:id="rId41"/>
    <p:sldId id="313" r:id="rId42"/>
    <p:sldId id="302" r:id="rId43"/>
    <p:sldId id="301" r:id="rId44"/>
    <p:sldId id="314" r:id="rId45"/>
  </p:sldIdLst>
  <p:sldSz cx="9144000" cy="5143500" type="screen16x9"/>
  <p:notesSz cx="6858000" cy="9144000"/>
  <p:embeddedFontLst>
    <p:embeddedFont>
      <p:font typeface="DM Sans" pitchFamily="2" charset="0"/>
      <p:regular r:id="rId47"/>
      <p:bold r:id="rId48"/>
      <p:italic r:id="rId49"/>
      <p:boldItalic r:id="rId50"/>
    </p:embeddedFont>
    <p:embeddedFont>
      <p:font typeface="Oswald" pitchFamily="2" charset="0"/>
      <p:regular r:id="rId51"/>
      <p:bold r:id="rId52"/>
    </p:embeddedFont>
    <p:embeddedFont>
      <p:font typeface="Oswald ExtraLight" pitchFamily="2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397"/>
    <a:srgbClr val="39C4D5"/>
    <a:srgbClr val="2819AA"/>
    <a:srgbClr val="2619AA"/>
    <a:srgbClr val="FFFFFF"/>
    <a:srgbClr val="2B2848"/>
    <a:srgbClr val="2A19AA"/>
    <a:srgbClr val="F139FF"/>
    <a:srgbClr val="711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8EFE0A-9113-4AB6-8D90-DC7DCF7C81ED}">
  <a:tblStyle styleId="{DD8EFE0A-9113-4AB6-8D90-DC7DCF7C81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2926" autoAdjust="0"/>
  </p:normalViewPr>
  <p:slideViewPr>
    <p:cSldViewPr snapToGrid="0">
      <p:cViewPr varScale="1">
        <p:scale>
          <a:sx n="132" d="100"/>
          <a:sy n="132" d="100"/>
        </p:scale>
        <p:origin x="1170" y="120"/>
      </p:cViewPr>
      <p:guideLst>
        <p:guide orient="horz" pos="601"/>
        <p:guide orient="horz" pos="7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100" b="1" i="0" u="none" strike="noStrike" baseline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University Case Study: Enhancing Efficiency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54033715522594"/>
          <c:y val="0.18857226440091068"/>
          <c:w val="0.86244561806279785"/>
          <c:h val="0.59683746479264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RFID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Accuracy</c:v>
                </c:pt>
                <c:pt idx="1">
                  <c:v>Time Efficency1.8</c:v>
                </c:pt>
                <c:pt idx="2">
                  <c:v>Student Engagement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1.4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B-4EEE-8B2C-CA30C9EEF9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RFID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Accuracy</c:v>
                </c:pt>
                <c:pt idx="1">
                  <c:v>Time Efficency1.8</c:v>
                </c:pt>
                <c:pt idx="2">
                  <c:v>Student Engagement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4.8</c:v>
                </c:pt>
                <c:pt idx="1">
                  <c:v>4.7</c:v>
                </c:pt>
                <c:pt idx="2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0B-4EEE-8B2C-CA30C9EEF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94059504"/>
        <c:axId val="1394062864"/>
      </c:barChart>
      <c:catAx>
        <c:axId val="139405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62864"/>
        <c:crosses val="autoZero"/>
        <c:auto val="1"/>
        <c:lblAlgn val="ctr"/>
        <c:lblOffset val="100"/>
        <c:noMultiLvlLbl val="0"/>
      </c:catAx>
      <c:valAx>
        <c:axId val="139406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5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100" b="1" i="0" u="none" strike="noStrike" baseline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University Case Study: Enhancing Efficiency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54033715522594"/>
          <c:y val="0.18857226440091068"/>
          <c:w val="0.86244561806279785"/>
          <c:h val="0.59683746479264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RFID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Accuracy</c:v>
                </c:pt>
                <c:pt idx="1">
                  <c:v>Time Efficency1.8</c:v>
                </c:pt>
                <c:pt idx="2">
                  <c:v>Student Engagement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1.4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C4-49CF-8ECA-926670C362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RFID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Accuracy</c:v>
                </c:pt>
                <c:pt idx="1">
                  <c:v>Time Efficency1.8</c:v>
                </c:pt>
                <c:pt idx="2">
                  <c:v>Student Engagement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4.8</c:v>
                </c:pt>
                <c:pt idx="1">
                  <c:v>4.7</c:v>
                </c:pt>
                <c:pt idx="2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C4-49CF-8ECA-926670C36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94059504"/>
        <c:axId val="1394062864"/>
      </c:barChart>
      <c:catAx>
        <c:axId val="139405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62864"/>
        <c:crosses val="autoZero"/>
        <c:auto val="1"/>
        <c:lblAlgn val="ctr"/>
        <c:lblOffset val="100"/>
        <c:noMultiLvlLbl val="0"/>
      </c:catAx>
      <c:valAx>
        <c:axId val="139406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5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100" b="1" i="0" u="none" strike="noStrike" baseline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University Case Study: Enhancing Efficiency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54033715522594"/>
          <c:y val="0.18857226440091068"/>
          <c:w val="0.86244561806279785"/>
          <c:h val="0.59683746479264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RFID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Transaction Speed</c:v>
                </c:pt>
                <c:pt idx="1">
                  <c:v>Financial Errors</c:v>
                </c:pt>
                <c:pt idx="2">
                  <c:v>Overall Efficiency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2.8</c:v>
                </c:pt>
                <c:pt idx="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B7-406A-89E4-9A9BBE4CB9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RFID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Transaction Speed</c:v>
                </c:pt>
                <c:pt idx="1">
                  <c:v>Financial Errors</c:v>
                </c:pt>
                <c:pt idx="2">
                  <c:v>Overall Efficiency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2.9</c:v>
                </c:pt>
                <c:pt idx="1">
                  <c:v>3.6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B7-406A-89E4-9A9BBE4CB9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94059504"/>
        <c:axId val="1394062864"/>
      </c:barChart>
      <c:catAx>
        <c:axId val="139405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62864"/>
        <c:crosses val="autoZero"/>
        <c:auto val="1"/>
        <c:lblAlgn val="ctr"/>
        <c:lblOffset val="100"/>
        <c:noMultiLvlLbl val="0"/>
      </c:catAx>
      <c:valAx>
        <c:axId val="139406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5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100" b="1" i="0" u="none" strike="noStrike" baseline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University Case Study: Enhancing Efficiency</a:t>
            </a:r>
            <a:endParaRPr lang="en-US" sz="11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54033715522594"/>
          <c:y val="0.18857226440091068"/>
          <c:w val="0.86244561806279785"/>
          <c:h val="0.596837464792643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RFID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Transaction Speed</c:v>
                </c:pt>
                <c:pt idx="1">
                  <c:v>Financial Errors</c:v>
                </c:pt>
                <c:pt idx="2">
                  <c:v>Overall Efficiency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2.8</c:v>
                </c:pt>
                <c:pt idx="2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C4-49CF-8ECA-926670C362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RFID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Sheet1!$A$2:$A$5</c:f>
              <c:strCache>
                <c:ptCount val="3"/>
                <c:pt idx="0">
                  <c:v>Transaction Speed</c:v>
                </c:pt>
                <c:pt idx="1">
                  <c:v>Financial Errors</c:v>
                </c:pt>
                <c:pt idx="2">
                  <c:v>Overall Efficiency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2.9</c:v>
                </c:pt>
                <c:pt idx="1">
                  <c:v>3.6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C4-49CF-8ECA-926670C36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94059504"/>
        <c:axId val="1394062864"/>
      </c:barChart>
      <c:catAx>
        <c:axId val="139405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62864"/>
        <c:crosses val="autoZero"/>
        <c:auto val="1"/>
        <c:lblAlgn val="ctr"/>
        <c:lblOffset val="100"/>
        <c:noMultiLvlLbl val="0"/>
      </c:catAx>
      <c:valAx>
        <c:axId val="139406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405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>
          <a:extLst>
            <a:ext uri="{FF2B5EF4-FFF2-40B4-BE49-F238E27FC236}">
              <a16:creationId xmlns:a16="http://schemas.microsoft.com/office/drawing/2014/main" id="{40741590-0242-C156-E9EC-A018088E6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>
            <a:extLst>
              <a:ext uri="{FF2B5EF4-FFF2-40B4-BE49-F238E27FC236}">
                <a16:creationId xmlns:a16="http://schemas.microsoft.com/office/drawing/2014/main" id="{DC3C5344-ADEF-D577-6118-7484258061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>
            <a:extLst>
              <a:ext uri="{FF2B5EF4-FFF2-40B4-BE49-F238E27FC236}">
                <a16:creationId xmlns:a16="http://schemas.microsoft.com/office/drawing/2014/main" id="{434E8038-E9DF-78E2-F95C-0FCEE1321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88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1268FDDA-78B6-5DB9-D286-0D4BD2AD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2EE3A5C2-15FD-255F-1DFB-048AF60AC6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65F63186-9E9A-F9AD-8B4D-B9B0996DA8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42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B92678AE-E876-5F89-3488-7A3FF4AFA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d7ae03d46_0_0:notes">
            <a:extLst>
              <a:ext uri="{FF2B5EF4-FFF2-40B4-BE49-F238E27FC236}">
                <a16:creationId xmlns:a16="http://schemas.microsoft.com/office/drawing/2014/main" id="{2B6D280F-7C90-6AFD-7DA8-8ED29F5F6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d7ae03d46_0_0:notes">
            <a:extLst>
              <a:ext uri="{FF2B5EF4-FFF2-40B4-BE49-F238E27FC236}">
                <a16:creationId xmlns:a16="http://schemas.microsoft.com/office/drawing/2014/main" id="{E120C71C-4BD4-B3C1-A07F-6CA18BDD1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947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DB34F2A4-4F1E-BDE4-A3C5-D2A2D667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>
            <a:extLst>
              <a:ext uri="{FF2B5EF4-FFF2-40B4-BE49-F238E27FC236}">
                <a16:creationId xmlns:a16="http://schemas.microsoft.com/office/drawing/2014/main" id="{CA60ECB0-E562-282C-2197-80B7EF8D42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>
            <a:extLst>
              <a:ext uri="{FF2B5EF4-FFF2-40B4-BE49-F238E27FC236}">
                <a16:creationId xmlns:a16="http://schemas.microsoft.com/office/drawing/2014/main" id="{E8AF9E47-2B4B-1410-E2A7-D0355E66EE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976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7F4EB2B9-C4E9-9D86-C26C-99D9F664E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592D250B-5210-8447-00F8-D3A28756E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3FC44D7D-8C33-D840-F433-3A3205B2FD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357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6CD6395F-F30D-ED17-1472-E3DA7C7A9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>
            <a:extLst>
              <a:ext uri="{FF2B5EF4-FFF2-40B4-BE49-F238E27FC236}">
                <a16:creationId xmlns:a16="http://schemas.microsoft.com/office/drawing/2014/main" id="{4528FD90-4538-2D6F-1BAD-5BF765AB8F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>
            <a:extLst>
              <a:ext uri="{FF2B5EF4-FFF2-40B4-BE49-F238E27FC236}">
                <a16:creationId xmlns:a16="http://schemas.microsoft.com/office/drawing/2014/main" id="{7A5EB441-4D8A-F9C2-FDF9-3EB3F4BAC6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008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C9FB96CB-BCBC-09FF-2006-B3B25687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>
            <a:extLst>
              <a:ext uri="{FF2B5EF4-FFF2-40B4-BE49-F238E27FC236}">
                <a16:creationId xmlns:a16="http://schemas.microsoft.com/office/drawing/2014/main" id="{4781AD6A-8963-F823-5A9B-FFEDBA897A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>
            <a:extLst>
              <a:ext uri="{FF2B5EF4-FFF2-40B4-BE49-F238E27FC236}">
                <a16:creationId xmlns:a16="http://schemas.microsoft.com/office/drawing/2014/main" id="{D091673A-98B9-7454-29A6-07B981EDC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421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5B68E745-4AE8-9D02-5A30-4E831C64E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2567F9FD-9C38-F92F-28A0-A46F994F2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7B1EBDC0-7D5C-406A-321A-4FEF21B30C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841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05C9B7B6-9F8C-3DAB-5EEC-E31D88195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>
            <a:extLst>
              <a:ext uri="{FF2B5EF4-FFF2-40B4-BE49-F238E27FC236}">
                <a16:creationId xmlns:a16="http://schemas.microsoft.com/office/drawing/2014/main" id="{B7ABC529-A810-C31A-D4D6-23A722ABBE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>
            <a:extLst>
              <a:ext uri="{FF2B5EF4-FFF2-40B4-BE49-F238E27FC236}">
                <a16:creationId xmlns:a16="http://schemas.microsoft.com/office/drawing/2014/main" id="{767A8340-F6C2-C528-BC98-AEC491441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1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e91f73e2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e91f73e2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FDD42137-988B-15DC-EFC1-E9C3AFE2A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40134F07-44D4-97A2-FEDB-0D51F581A8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B1B30839-6062-7086-2536-FDDBCFB04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671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>
          <a:extLst>
            <a:ext uri="{FF2B5EF4-FFF2-40B4-BE49-F238E27FC236}">
              <a16:creationId xmlns:a16="http://schemas.microsoft.com/office/drawing/2014/main" id="{DBA1278D-3382-5EDA-989B-B4CA6C3AF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>
            <a:extLst>
              <a:ext uri="{FF2B5EF4-FFF2-40B4-BE49-F238E27FC236}">
                <a16:creationId xmlns:a16="http://schemas.microsoft.com/office/drawing/2014/main" id="{F0871B68-CBF2-3987-95E8-74D04F2EF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>
            <a:extLst>
              <a:ext uri="{FF2B5EF4-FFF2-40B4-BE49-F238E27FC236}">
                <a16:creationId xmlns:a16="http://schemas.microsoft.com/office/drawing/2014/main" id="{752C6342-249D-8C8E-6A9A-D6EB2E74B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764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>
          <a:extLst>
            <a:ext uri="{FF2B5EF4-FFF2-40B4-BE49-F238E27FC236}">
              <a16:creationId xmlns:a16="http://schemas.microsoft.com/office/drawing/2014/main" id="{DADBCBA4-43E7-BB87-BD22-4C097D485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>
            <a:extLst>
              <a:ext uri="{FF2B5EF4-FFF2-40B4-BE49-F238E27FC236}">
                <a16:creationId xmlns:a16="http://schemas.microsoft.com/office/drawing/2014/main" id="{869B5941-8F13-F767-7D31-512C62AAC5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>
            <a:extLst>
              <a:ext uri="{FF2B5EF4-FFF2-40B4-BE49-F238E27FC236}">
                <a16:creationId xmlns:a16="http://schemas.microsoft.com/office/drawing/2014/main" id="{6F8FFB83-45CA-1D1B-42D3-4CD1304430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106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>
          <a:extLst>
            <a:ext uri="{FF2B5EF4-FFF2-40B4-BE49-F238E27FC236}">
              <a16:creationId xmlns:a16="http://schemas.microsoft.com/office/drawing/2014/main" id="{105D3B47-EBA7-F163-8C2A-B55F73DB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>
            <a:extLst>
              <a:ext uri="{FF2B5EF4-FFF2-40B4-BE49-F238E27FC236}">
                <a16:creationId xmlns:a16="http://schemas.microsoft.com/office/drawing/2014/main" id="{A2D2A995-C37C-9B85-351B-2566FE42E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>
            <a:extLst>
              <a:ext uri="{FF2B5EF4-FFF2-40B4-BE49-F238E27FC236}">
                <a16:creationId xmlns:a16="http://schemas.microsoft.com/office/drawing/2014/main" id="{CDCEB2A2-7161-048B-196B-9E899096B9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314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>
          <a:extLst>
            <a:ext uri="{FF2B5EF4-FFF2-40B4-BE49-F238E27FC236}">
              <a16:creationId xmlns:a16="http://schemas.microsoft.com/office/drawing/2014/main" id="{F4C6F0E3-E521-A1D3-B8DB-C803EA6A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10e998051d1_0_13:notes">
            <a:extLst>
              <a:ext uri="{FF2B5EF4-FFF2-40B4-BE49-F238E27FC236}">
                <a16:creationId xmlns:a16="http://schemas.microsoft.com/office/drawing/2014/main" id="{1CF8FF7A-F18D-EBE4-B23B-5B9D847FEA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10e998051d1_0_13:notes">
            <a:extLst>
              <a:ext uri="{FF2B5EF4-FFF2-40B4-BE49-F238E27FC236}">
                <a16:creationId xmlns:a16="http://schemas.microsoft.com/office/drawing/2014/main" id="{2EF46A4F-6101-D07F-EBE9-8E467C2E6F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147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9F897FA9-7A88-B3F2-CC39-1E036F9E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E325D693-FD96-B6AF-06B3-D6C408B28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63408D62-23EE-35C0-86A5-88E78D10D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769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F62FBA9B-BEE9-22DE-2B2A-2B4A68D0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CF7E60B0-6EA2-0143-27D2-BE9FD7944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4A733E18-196F-EA5B-6798-FF1CE574E2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678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88FEE71A-80FA-ED69-5E96-7577CB67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>
            <a:extLst>
              <a:ext uri="{FF2B5EF4-FFF2-40B4-BE49-F238E27FC236}">
                <a16:creationId xmlns:a16="http://schemas.microsoft.com/office/drawing/2014/main" id="{D855CA5C-91A1-A2F0-B21B-1DF177602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>
            <a:extLst>
              <a:ext uri="{FF2B5EF4-FFF2-40B4-BE49-F238E27FC236}">
                <a16:creationId xmlns:a16="http://schemas.microsoft.com/office/drawing/2014/main" id="{315AEBFB-2C81-8798-964A-86B1303E3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225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FD40A291-BD43-B43E-1FEA-787BF6372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>
            <a:extLst>
              <a:ext uri="{FF2B5EF4-FFF2-40B4-BE49-F238E27FC236}">
                <a16:creationId xmlns:a16="http://schemas.microsoft.com/office/drawing/2014/main" id="{F9989DC8-F128-D7CF-6AC5-5F7C81E3D4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>
            <a:extLst>
              <a:ext uri="{FF2B5EF4-FFF2-40B4-BE49-F238E27FC236}">
                <a16:creationId xmlns:a16="http://schemas.microsoft.com/office/drawing/2014/main" id="{0FDAEF58-B26E-7420-6B9A-757B887C2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9471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F21C2426-2D4F-CFE0-34C8-06A1ED31C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897153A7-2179-2680-1578-7B2621939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3DAB80B5-5572-3AFB-8D9C-2D5336548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45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F40DE4CC-DCF0-BF53-FF28-13A18E4C8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1BA38740-C47C-95FB-A715-BD10AB3146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1D705971-C735-72AE-DC17-10C07F210B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346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21BC834A-6182-CF5B-E970-8931FEC60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:notes">
            <a:extLst>
              <a:ext uri="{FF2B5EF4-FFF2-40B4-BE49-F238E27FC236}">
                <a16:creationId xmlns:a16="http://schemas.microsoft.com/office/drawing/2014/main" id="{11D018B1-3399-D545-DC3E-35D18BD2B4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p:notes">
            <a:extLst>
              <a:ext uri="{FF2B5EF4-FFF2-40B4-BE49-F238E27FC236}">
                <a16:creationId xmlns:a16="http://schemas.microsoft.com/office/drawing/2014/main" id="{C0009C64-610E-4009-D6F0-3A5A70D27F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198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>
          <a:extLst>
            <a:ext uri="{FF2B5EF4-FFF2-40B4-BE49-F238E27FC236}">
              <a16:creationId xmlns:a16="http://schemas.microsoft.com/office/drawing/2014/main" id="{5E3DC834-D090-E7BE-4E76-393EF122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0e91f73e27_0_1854:notes">
            <a:extLst>
              <a:ext uri="{FF2B5EF4-FFF2-40B4-BE49-F238E27FC236}">
                <a16:creationId xmlns:a16="http://schemas.microsoft.com/office/drawing/2014/main" id="{17421547-88EB-4D39-7110-E65ACBBBC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10e91f73e27_0_1854:notes">
            <a:extLst>
              <a:ext uri="{FF2B5EF4-FFF2-40B4-BE49-F238E27FC236}">
                <a16:creationId xmlns:a16="http://schemas.microsoft.com/office/drawing/2014/main" id="{19BCDA13-76BA-5C0E-1FDD-4F544FED8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556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>
          <a:extLst>
            <a:ext uri="{FF2B5EF4-FFF2-40B4-BE49-F238E27FC236}">
              <a16:creationId xmlns:a16="http://schemas.microsoft.com/office/drawing/2014/main" id="{26130A7A-4CA2-FF56-18EE-8B2E67953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0e91f73e27_0_1854:notes">
            <a:extLst>
              <a:ext uri="{FF2B5EF4-FFF2-40B4-BE49-F238E27FC236}">
                <a16:creationId xmlns:a16="http://schemas.microsoft.com/office/drawing/2014/main" id="{4F30868B-38BB-81AB-225E-2E3B8104E4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10e91f73e27_0_1854:notes">
            <a:extLst>
              <a:ext uri="{FF2B5EF4-FFF2-40B4-BE49-F238E27FC236}">
                <a16:creationId xmlns:a16="http://schemas.microsoft.com/office/drawing/2014/main" id="{183E60FB-3AA4-7DD9-00D0-8BE451BEB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899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>
          <a:extLst>
            <a:ext uri="{FF2B5EF4-FFF2-40B4-BE49-F238E27FC236}">
              <a16:creationId xmlns:a16="http://schemas.microsoft.com/office/drawing/2014/main" id="{A0949BAA-7712-0A12-189D-DF3473663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10ed991a061_0_82:notes">
            <a:extLst>
              <a:ext uri="{FF2B5EF4-FFF2-40B4-BE49-F238E27FC236}">
                <a16:creationId xmlns:a16="http://schemas.microsoft.com/office/drawing/2014/main" id="{152BD27A-E3CE-FE15-51CD-5B7C971C03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10ed991a061_0_82:notes">
            <a:extLst>
              <a:ext uri="{FF2B5EF4-FFF2-40B4-BE49-F238E27FC236}">
                <a16:creationId xmlns:a16="http://schemas.microsoft.com/office/drawing/2014/main" id="{25A6E14D-3D62-155C-9EA2-4FA04EBFE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59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8">
          <a:extLst>
            <a:ext uri="{FF2B5EF4-FFF2-40B4-BE49-F238E27FC236}">
              <a16:creationId xmlns:a16="http://schemas.microsoft.com/office/drawing/2014/main" id="{9C79A69A-8543-7EEB-B3F0-62056FC61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0e91f73e27_0_1854:notes">
            <a:extLst>
              <a:ext uri="{FF2B5EF4-FFF2-40B4-BE49-F238E27FC236}">
                <a16:creationId xmlns:a16="http://schemas.microsoft.com/office/drawing/2014/main" id="{812A6D61-B6D6-5A3B-D12F-660768524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10e91f73e27_0_1854:notes">
            <a:extLst>
              <a:ext uri="{FF2B5EF4-FFF2-40B4-BE49-F238E27FC236}">
                <a16:creationId xmlns:a16="http://schemas.microsoft.com/office/drawing/2014/main" id="{1BE7F5BE-F910-4A9D-4B7E-9AD848D2A9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1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51417044-11DA-B26D-D5F6-122A981C2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8E6B4D88-B4B0-B9F1-56C5-C7899544AC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A60C5486-C634-EBAB-92A9-B3728537A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53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>
          <a:extLst>
            <a:ext uri="{FF2B5EF4-FFF2-40B4-BE49-F238E27FC236}">
              <a16:creationId xmlns:a16="http://schemas.microsoft.com/office/drawing/2014/main" id="{2113324D-A0C8-B910-F360-AD42376A4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>
            <a:extLst>
              <a:ext uri="{FF2B5EF4-FFF2-40B4-BE49-F238E27FC236}">
                <a16:creationId xmlns:a16="http://schemas.microsoft.com/office/drawing/2014/main" id="{88D5560B-3511-9AB1-A7ED-E2941D854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>
            <a:extLst>
              <a:ext uri="{FF2B5EF4-FFF2-40B4-BE49-F238E27FC236}">
                <a16:creationId xmlns:a16="http://schemas.microsoft.com/office/drawing/2014/main" id="{14574C2E-2152-3933-0C15-74C7CFD5B8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247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d7ae0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d7ae03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EFF3419B-E26B-3952-9335-567DA7915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e91f73e27_0_209:notes">
            <a:extLst>
              <a:ext uri="{FF2B5EF4-FFF2-40B4-BE49-F238E27FC236}">
                <a16:creationId xmlns:a16="http://schemas.microsoft.com/office/drawing/2014/main" id="{DFC663F8-BF9E-36C6-FBC7-0C0A719CFC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e91f73e27_0_209:notes">
            <a:extLst>
              <a:ext uri="{FF2B5EF4-FFF2-40B4-BE49-F238E27FC236}">
                <a16:creationId xmlns:a16="http://schemas.microsoft.com/office/drawing/2014/main" id="{EBC69222-C69F-196B-CB27-2ECE81CF4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67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>
          <a:extLst>
            <a:ext uri="{FF2B5EF4-FFF2-40B4-BE49-F238E27FC236}">
              <a16:creationId xmlns:a16="http://schemas.microsoft.com/office/drawing/2014/main" id="{114CEF63-A7CD-B27C-02AD-97374E6E7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d7ae03d46_0_10:notes">
            <a:extLst>
              <a:ext uri="{FF2B5EF4-FFF2-40B4-BE49-F238E27FC236}">
                <a16:creationId xmlns:a16="http://schemas.microsoft.com/office/drawing/2014/main" id="{7A87FB05-DCC5-CDF5-7BF7-9C9C9E94D7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d7ae03d46_0_10:notes">
            <a:extLst>
              <a:ext uri="{FF2B5EF4-FFF2-40B4-BE49-F238E27FC236}">
                <a16:creationId xmlns:a16="http://schemas.microsoft.com/office/drawing/2014/main" id="{2045E62C-5B93-E45B-AE33-C7BE73456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18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7650"/>
            <a:ext cx="3972000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9525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5400000">
            <a:off x="7002555" y="-662466"/>
            <a:ext cx="1673084" cy="3614193"/>
            <a:chOff x="7350442" y="2608992"/>
            <a:chExt cx="777239" cy="1673160"/>
          </a:xfrm>
        </p:grpSpPr>
        <p:sp>
          <p:nvSpPr>
            <p:cNvPr id="12" name="Google Shape;12;p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5381275" y="3173650"/>
            <a:ext cx="288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2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3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4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5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2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4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6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7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8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9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13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4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540775" y="1840338"/>
            <a:ext cx="2421900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768453" y="1840338"/>
            <a:ext cx="596100" cy="5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514500" y="3055663"/>
            <a:ext cx="2421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 rot="5400000">
            <a:off x="976911" y="3061602"/>
            <a:ext cx="1683966" cy="3637785"/>
            <a:chOff x="7350442" y="2608992"/>
            <a:chExt cx="777239" cy="1673160"/>
          </a:xfrm>
        </p:grpSpPr>
        <p:sp>
          <p:nvSpPr>
            <p:cNvPr id="25" name="Google Shape;25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 rot="5400000" flipH="1">
            <a:off x="6568632" y="-1639800"/>
            <a:ext cx="1684044" cy="3637785"/>
            <a:chOff x="7350442" y="2608992"/>
            <a:chExt cx="777239" cy="1673160"/>
          </a:xfrm>
        </p:grpSpPr>
        <p:sp>
          <p:nvSpPr>
            <p:cNvPr id="34" name="Google Shape;34;p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flipH="1">
            <a:off x="-1145294" y="-39521"/>
            <a:ext cx="2029371" cy="4383847"/>
            <a:chOff x="7350442" y="2608992"/>
            <a:chExt cx="777239" cy="1673160"/>
          </a:xfrm>
        </p:grpSpPr>
        <p:sp>
          <p:nvSpPr>
            <p:cNvPr id="57" name="Google Shape;57;p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1260875" y="3226350"/>
            <a:ext cx="3792300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536500"/>
            <a:ext cx="5226000" cy="139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400">
                <a:solidFill>
                  <a:schemeClr val="accen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6098700" y="3330525"/>
            <a:ext cx="23319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 rot="5400000">
            <a:off x="6345490" y="-889971"/>
            <a:ext cx="1764332" cy="3811124"/>
            <a:chOff x="7350442" y="2608992"/>
            <a:chExt cx="777239" cy="1673160"/>
          </a:xfrm>
        </p:grpSpPr>
        <p:sp>
          <p:nvSpPr>
            <p:cNvPr id="76" name="Google Shape;76;p1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1"/>
          <p:cNvGrpSpPr/>
          <p:nvPr/>
        </p:nvGrpSpPr>
        <p:grpSpPr>
          <a:xfrm rot="-5400000">
            <a:off x="1007843" y="2135053"/>
            <a:ext cx="1737362" cy="3752898"/>
            <a:chOff x="7350442" y="2608992"/>
            <a:chExt cx="777239" cy="1673160"/>
          </a:xfrm>
        </p:grpSpPr>
        <p:sp>
          <p:nvSpPr>
            <p:cNvPr id="85" name="Google Shape;85;p11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752475" y="981075"/>
            <a:ext cx="1200150" cy="114300"/>
            <a:chOff x="752475" y="981075"/>
            <a:chExt cx="1200150" cy="114300"/>
          </a:xfrm>
        </p:grpSpPr>
        <p:sp>
          <p:nvSpPr>
            <p:cNvPr id="94" name="Google Shape;94;p11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6" r:id="rId11"/>
    <p:sldLayoutId id="2147483667" r:id="rId12"/>
    <p:sldLayoutId id="2147483671" r:id="rId13"/>
    <p:sldLayoutId id="214748367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microsoft.com/office/2017/06/relationships/model3d" Target="../media/model3d2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microsoft.com/office/2017/06/relationships/model3d" Target="../media/model3d2.glb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microsoft.com/office/2017/06/relationships/model3d" Target="../media/model3d2.glb"/><Relationship Id="rId2" Type="http://schemas.microsoft.com/office/2017/06/relationships/model3d" Target="../media/model3d3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microsoft.com/office/2017/06/relationships/model3d" Target="../media/model3d1.glb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microsoft.com/office/2017/06/relationships/model3d" Target="../media/model3d4.glb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1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17/06/relationships/model3d" Target="../media/model3d2.glb"/><Relationship Id="rId4" Type="http://schemas.openxmlformats.org/officeDocument/2006/relationships/image" Target="../media/image24.jp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microsoft.com/office/2017/06/relationships/model3d" Target="../media/model3d4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37.pn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microsoft.com/office/2017/06/relationships/model3d" Target="../media/model3d6.glb"/><Relationship Id="rId5" Type="http://schemas.openxmlformats.org/officeDocument/2006/relationships/image" Target="../media/image40.png"/><Relationship Id="rId4" Type="http://schemas.microsoft.com/office/2017/06/relationships/model3d" Target="../media/model3d5.glb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microsoft.com/office/2017/06/relationships/model3d" Target="../media/model3d6.glb"/><Relationship Id="rId5" Type="http://schemas.openxmlformats.org/officeDocument/2006/relationships/image" Target="../media/image40.png"/><Relationship Id="rId4" Type="http://schemas.microsoft.com/office/2017/06/relationships/model3d" Target="../media/model3d5.glb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microsoft.com/office/2017/06/relationships/model3d" Target="../media/model3d6.glb"/><Relationship Id="rId5" Type="http://schemas.openxmlformats.org/officeDocument/2006/relationships/image" Target="../media/image40.png"/><Relationship Id="rId4" Type="http://schemas.microsoft.com/office/2017/06/relationships/model3d" Target="../media/model3d5.glb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microsoft.com/office/2017/06/relationships/model3d" Target="../media/model3d6.glb"/><Relationship Id="rId5" Type="http://schemas.openxmlformats.org/officeDocument/2006/relationships/image" Target="../media/image40.png"/><Relationship Id="rId4" Type="http://schemas.microsoft.com/office/2017/06/relationships/model3d" Target="../media/model3d5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microsoft.com/office/2017/06/relationships/model3d" Target="../media/model3d7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7.glb"/><Relationship Id="rId5" Type="http://schemas.openxmlformats.org/officeDocument/2006/relationships/image" Target="../media/image48.png"/><Relationship Id="rId4" Type="http://schemas.microsoft.com/office/2017/06/relationships/model3d" Target="../media/model3d6.glb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.jpg"/><Relationship Id="rId7" Type="http://schemas.microsoft.com/office/2017/06/relationships/model3d" Target="../media/model3d7.glb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microsoft.com/office/2017/06/relationships/model3d" Target="../media/model3d5.glb"/><Relationship Id="rId4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53.png"/><Relationship Id="rId4" Type="http://schemas.microsoft.com/office/2017/06/relationships/model3d" Target="../media/model3d8.glb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17/06/relationships/model3d" Target="../media/model3d3.glb"/><Relationship Id="rId7" Type="http://schemas.microsoft.com/office/2017/06/relationships/model3d" Target="../media/model3d1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5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microsoft.com/office/2017/06/relationships/model3d" Target="../media/model3d8.glb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microsoft.com/office/2017/06/relationships/model3d" Target="../media/model3d8.glb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2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microsoft.com/office/2017/06/relationships/model3d" Target="../media/model3d9.glb"/><Relationship Id="rId10" Type="http://schemas.microsoft.com/office/2017/06/relationships/model3d" Target="../media/model3d8.glb"/><Relationship Id="rId4" Type="http://schemas.openxmlformats.org/officeDocument/2006/relationships/image" Target="../media/image24.jpg"/><Relationship Id="rId9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9.glb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17/06/relationships/model3d" Target="../media/model3d10.glb"/><Relationship Id="rId7" Type="http://schemas.microsoft.com/office/2017/06/relationships/model3d" Target="../media/model3d11.glb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17/06/relationships/model3d" Target="../media/model3d8.glb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17/06/relationships/model3d" Target="../media/model3d8.glb"/><Relationship Id="rId13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microsoft.com/office/2017/06/relationships/model3d" Target="../media/model3d14.glb"/><Relationship Id="rId2" Type="http://schemas.microsoft.com/office/2017/06/relationships/model3d" Target="../media/model3d9.glb"/><Relationship Id="rId1" Type="http://schemas.openxmlformats.org/officeDocument/2006/relationships/slideLayout" Target="../slideLayouts/slideLayout5.xml"/><Relationship Id="rId6" Type="http://schemas.microsoft.com/office/2017/06/relationships/model3d" Target="../media/model3d12.glb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microsoft.com/office/2017/06/relationships/model3d" Target="../media/model3d13.glb"/><Relationship Id="rId4" Type="http://schemas.microsoft.com/office/2017/06/relationships/model3d" Target="../media/model3d11.glb"/><Relationship Id="rId9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17/06/relationships/model3d" Target="../media/model3d13.glb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5.xml"/><Relationship Id="rId6" Type="http://schemas.microsoft.com/office/2017/06/relationships/model3d" Target="../media/model3d8.glb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microsoft.com/office/2017/06/relationships/model3d" Target="../media/model3d14.glb"/><Relationship Id="rId4" Type="http://schemas.microsoft.com/office/2017/06/relationships/model3d" Target="../media/model3d12.glb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microsoft.com/office/2017/06/relationships/model3d" Target="../media/model3d13.glb"/><Relationship Id="rId12" Type="http://schemas.microsoft.com/office/2017/06/relationships/model3d" Target="../media/model3d14.glb"/><Relationship Id="rId2" Type="http://schemas.microsoft.com/office/2017/06/relationships/model3d" Target="../media/model3d9.glb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microsoft.com/office/2017/06/relationships/model3d" Target="../media/model3d15.glb"/><Relationship Id="rId9" Type="http://schemas.microsoft.com/office/2017/06/relationships/model3d" Target="../media/model3d1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17/06/relationships/model3d" Target="../media/model3d13.glb"/><Relationship Id="rId3" Type="http://schemas.microsoft.com/office/2017/06/relationships/model3d" Target="../media/model3d1.glb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6.png"/><Relationship Id="rId5" Type="http://schemas.openxmlformats.org/officeDocument/2006/relationships/image" Target="../media/image84.png"/><Relationship Id="rId10" Type="http://schemas.microsoft.com/office/2017/06/relationships/model3d" Target="../media/model3d10.glb"/><Relationship Id="rId4" Type="http://schemas.openxmlformats.org/officeDocument/2006/relationships/image" Target="../media/image83.png"/><Relationship Id="rId9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microsoft.com/office/2017/06/relationships/model3d" Target="../media/model3d13.glb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microsoft.com/office/2017/06/relationships/model3d" Target="../media/model3d1.glb"/><Relationship Id="rId11" Type="http://schemas.microsoft.com/office/2017/06/relationships/model3d" Target="../media/model3d10.glb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17/06/relationships/model3d" Target="../media/model3d10.glb"/><Relationship Id="rId13" Type="http://schemas.openxmlformats.org/officeDocument/2006/relationships/image" Target="../media/image101.png"/><Relationship Id="rId3" Type="http://schemas.microsoft.com/office/2017/06/relationships/model3d" Target="../media/model3d1.glb"/><Relationship Id="rId7" Type="http://schemas.openxmlformats.org/officeDocument/2006/relationships/image" Target="../media/image98.png"/><Relationship Id="rId12" Type="http://schemas.microsoft.com/office/2017/06/relationships/model3d" Target="../media/model3d11.glb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0" Type="http://schemas.microsoft.com/office/2017/06/relationships/model3d" Target="../media/model3d8.glb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17/06/relationships/model3d" Target="../media/model3d11.glb"/><Relationship Id="rId3" Type="http://schemas.openxmlformats.org/officeDocument/2006/relationships/hyperlink" Target="https://arxiv.org/abs/2308.02591v1" TargetMode="External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microsoft.com/office/2017/06/relationships/model3d" Target="../media/model3d1.glb"/><Relationship Id="rId11" Type="http://schemas.openxmlformats.org/officeDocument/2006/relationships/image" Target="../media/image104.png"/><Relationship Id="rId5" Type="http://schemas.openxmlformats.org/officeDocument/2006/relationships/hyperlink" Target="https://doi.org/10.5281/zenodo.11066231" TargetMode="External"/><Relationship Id="rId10" Type="http://schemas.microsoft.com/office/2017/06/relationships/model3d" Target="../media/model3d8.glb"/><Relationship Id="rId4" Type="http://schemas.openxmlformats.org/officeDocument/2006/relationships/hyperlink" Target="https://rspsciencehub.com/index.php/journal/article/view/633" TargetMode="External"/><Relationship Id="rId9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microsoft.com/office/2017/06/relationships/model3d" Target="../media/model3d11.glb"/><Relationship Id="rId7" Type="http://schemas.microsoft.com/office/2017/06/relationships/model3d" Target="../media/model3d8.glb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5" Type="http://schemas.microsoft.com/office/2017/06/relationships/model3d" Target="../media/model3d1.glb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17/06/relationships/model3d" Target="../media/model3d1.glb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ctrTitle"/>
          </p:nvPr>
        </p:nvSpPr>
        <p:spPr>
          <a:xfrm>
            <a:off x="157030" y="483825"/>
            <a:ext cx="4915195" cy="30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Designing an RFID-Based Solution for Accurate Attendance Tracking and Cashless Transactions in Educational Institutions</a:t>
            </a:r>
            <a:endParaRPr sz="2400" dirty="0"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287983" y="2832494"/>
            <a:ext cx="43590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" sz="1600" b="1" dirty="0">
                <a:latin typeface="Oswald" panose="00000500000000000000" pitchFamily="2" charset="0"/>
              </a:rPr>
              <a:t>Hossam Mohamed 213885</a:t>
            </a:r>
            <a:endParaRPr sz="1600" b="1" dirty="0">
              <a:latin typeface="Oswald" panose="00000500000000000000" pitchFamily="2" charset="0"/>
            </a:endParaRPr>
          </a:p>
        </p:txBody>
      </p:sp>
      <p:sp>
        <p:nvSpPr>
          <p:cNvPr id="6" name="Google Shape;230;p30">
            <a:extLst>
              <a:ext uri="{FF2B5EF4-FFF2-40B4-BE49-F238E27FC236}">
                <a16:creationId xmlns:a16="http://schemas.microsoft.com/office/drawing/2014/main" id="{705DF967-9E1A-ACAE-79E2-D1EB12405B46}"/>
              </a:ext>
            </a:extLst>
          </p:cNvPr>
          <p:cNvSpPr txBox="1">
            <a:spLocks/>
          </p:cNvSpPr>
          <p:nvPr/>
        </p:nvSpPr>
        <p:spPr>
          <a:xfrm>
            <a:off x="287983" y="3236641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600" b="1" dirty="0">
                <a:latin typeface="Oswald" panose="00000500000000000000" pitchFamily="2" charset="0"/>
              </a:rPr>
              <a:t>Supervised By : Dr. Moataz Samy</a:t>
            </a:r>
          </a:p>
        </p:txBody>
      </p:sp>
      <p:pic>
        <p:nvPicPr>
          <p:cNvPr id="3" name="Picture 2" descr="A circular logo with a head and text&#10;&#10;Description automatically generated">
            <a:extLst>
              <a:ext uri="{FF2B5EF4-FFF2-40B4-BE49-F238E27FC236}">
                <a16:creationId xmlns:a16="http://schemas.microsoft.com/office/drawing/2014/main" id="{B2D2782E-E93A-629C-66BB-DD3E3328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4" y="50783"/>
            <a:ext cx="1032817" cy="1032817"/>
          </a:xfrm>
          <a:prstGeom prst="rect">
            <a:avLst/>
          </a:prstGeom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4FFF683-E3F7-10FE-A681-58C0D1DD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96" y="161733"/>
            <a:ext cx="1216373" cy="810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96755E99-E328-387C-374A-932C615DE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033" y="-32768"/>
            <a:ext cx="2077800" cy="132721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Cpu">
                <a:extLst>
                  <a:ext uri="{FF2B5EF4-FFF2-40B4-BE49-F238E27FC236}">
                    <a16:creationId xmlns:a16="http://schemas.microsoft.com/office/drawing/2014/main" id="{18AAB778-ECD7-5AF7-163D-E81D72DD27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1102865"/>
                  </p:ext>
                </p:extLst>
              </p:nvPr>
            </p:nvGraphicFramePr>
            <p:xfrm>
              <a:off x="4798070" y="1401084"/>
              <a:ext cx="3896946" cy="367110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96946" cy="3671109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507805" ay="1021241" az="135535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Cpu">
                <a:extLst>
                  <a:ext uri="{FF2B5EF4-FFF2-40B4-BE49-F238E27FC236}">
                    <a16:creationId xmlns:a16="http://schemas.microsoft.com/office/drawing/2014/main" id="{18AAB778-ECD7-5AF7-163D-E81D72DD27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8070" y="1401084"/>
                <a:ext cx="3896946" cy="3671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Cpu">
                <a:extLst>
                  <a:ext uri="{FF2B5EF4-FFF2-40B4-BE49-F238E27FC236}">
                    <a16:creationId xmlns:a16="http://schemas.microsoft.com/office/drawing/2014/main" id="{6E0ED50E-6FC9-94C8-001F-B2EA50042C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9312857"/>
                  </p:ext>
                </p:extLst>
              </p:nvPr>
            </p:nvGraphicFramePr>
            <p:xfrm>
              <a:off x="4763696" y="1401084"/>
              <a:ext cx="3896946" cy="367110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96946" cy="3671109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507805" ay="1021241" az="135535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Cpu">
                <a:extLst>
                  <a:ext uri="{FF2B5EF4-FFF2-40B4-BE49-F238E27FC236}">
                    <a16:creationId xmlns:a16="http://schemas.microsoft.com/office/drawing/2014/main" id="{6E0ED50E-6FC9-94C8-001F-B2EA50042C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3696" y="1401084"/>
                <a:ext cx="3896946" cy="3671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 descr="Cpu">
                <a:extLst>
                  <a:ext uri="{FF2B5EF4-FFF2-40B4-BE49-F238E27FC236}">
                    <a16:creationId xmlns:a16="http://schemas.microsoft.com/office/drawing/2014/main" id="{3CFF529A-6016-CCE5-F6CD-B6B7607D5E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9362537"/>
                  </p:ext>
                </p:extLst>
              </p:nvPr>
            </p:nvGraphicFramePr>
            <p:xfrm>
              <a:off x="9416958" y="813144"/>
              <a:ext cx="2700202" cy="26982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700202" cy="2698281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37214" ay="-249" az="1078649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 descr="Cpu">
                <a:extLst>
                  <a:ext uri="{FF2B5EF4-FFF2-40B4-BE49-F238E27FC236}">
                    <a16:creationId xmlns:a16="http://schemas.microsoft.com/office/drawing/2014/main" id="{3CFF529A-6016-CCE5-F6CD-B6B7607D5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16958" y="813144"/>
                <a:ext cx="2700202" cy="269828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>
          <a:extLst>
            <a:ext uri="{FF2B5EF4-FFF2-40B4-BE49-F238E27FC236}">
              <a16:creationId xmlns:a16="http://schemas.microsoft.com/office/drawing/2014/main" id="{9BDD688E-97A6-28B9-86F6-B65A51F9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>
            <a:extLst>
              <a:ext uri="{FF2B5EF4-FFF2-40B4-BE49-F238E27FC236}">
                <a16:creationId xmlns:a16="http://schemas.microsoft.com/office/drawing/2014/main" id="{B4948BD7-5BF8-DB2D-E745-92E504C31A09}"/>
              </a:ext>
            </a:extLst>
          </p:cNvPr>
          <p:cNvSpPr/>
          <p:nvPr/>
        </p:nvSpPr>
        <p:spPr>
          <a:xfrm>
            <a:off x="151266" y="1053899"/>
            <a:ext cx="7660645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A49E8-2075-F2DE-6D00-055CE59B621E}"/>
              </a:ext>
            </a:extLst>
          </p:cNvPr>
          <p:cNvSpPr txBox="1"/>
          <p:nvPr/>
        </p:nvSpPr>
        <p:spPr>
          <a:xfrm>
            <a:off x="705497" y="128718"/>
            <a:ext cx="4778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Case Study: RFID-Driven Cashless Efficiency on Campus (Shinde, 2024)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1E781-FCA8-17A5-99A3-C8AD5068FDA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563" y="2196375"/>
            <a:ext cx="43882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Oswald" pitchFamily="2" charset="0"/>
              </a:rPr>
              <a:t>According to Shinde (2024), RFID integration improved transaction speed by 38% and reduced financial errors by approximately 29%.</a:t>
            </a:r>
          </a:p>
        </p:txBody>
      </p:sp>
      <p:grpSp>
        <p:nvGrpSpPr>
          <p:cNvPr id="17" name="Google Shape;4055;p119">
            <a:extLst>
              <a:ext uri="{FF2B5EF4-FFF2-40B4-BE49-F238E27FC236}">
                <a16:creationId xmlns:a16="http://schemas.microsoft.com/office/drawing/2014/main" id="{7572977A-88CC-DBE3-8EFB-85652B574197}"/>
              </a:ext>
            </a:extLst>
          </p:cNvPr>
          <p:cNvGrpSpPr/>
          <p:nvPr/>
        </p:nvGrpSpPr>
        <p:grpSpPr>
          <a:xfrm rot="19116789">
            <a:off x="154273" y="318181"/>
            <a:ext cx="461094" cy="409291"/>
            <a:chOff x="2498900" y="4196250"/>
            <a:chExt cx="428150" cy="428575"/>
          </a:xfrm>
          <a:solidFill>
            <a:schemeClr val="accent1"/>
          </a:solidFill>
        </p:grpSpPr>
        <p:sp>
          <p:nvSpPr>
            <p:cNvPr id="18" name="Google Shape;4056;p119">
              <a:extLst>
                <a:ext uri="{FF2B5EF4-FFF2-40B4-BE49-F238E27FC236}">
                  <a16:creationId xmlns:a16="http://schemas.microsoft.com/office/drawing/2014/main" id="{30975AF8-D2DE-9CB7-8456-3ED30932877E}"/>
                </a:ext>
              </a:extLst>
            </p:cNvPr>
            <p:cNvSpPr/>
            <p:nvPr/>
          </p:nvSpPr>
          <p:spPr>
            <a:xfrm>
              <a:off x="2634150" y="4331925"/>
              <a:ext cx="157250" cy="157225"/>
            </a:xfrm>
            <a:custGeom>
              <a:avLst/>
              <a:gdLst/>
              <a:ahLst/>
              <a:cxnLst/>
              <a:rect l="l" t="t" r="r" b="b"/>
              <a:pathLst>
                <a:path w="6290" h="6289" extrusionOk="0">
                  <a:moveTo>
                    <a:pt x="5619" y="671"/>
                  </a:moveTo>
                  <a:lnTo>
                    <a:pt x="5620" y="5620"/>
                  </a:lnTo>
                  <a:lnTo>
                    <a:pt x="670" y="5620"/>
                  </a:lnTo>
                  <a:lnTo>
                    <a:pt x="670" y="671"/>
                  </a:lnTo>
                  <a:close/>
                  <a:moveTo>
                    <a:pt x="336" y="0"/>
                  </a:moveTo>
                  <a:cubicBezTo>
                    <a:pt x="151" y="0"/>
                    <a:pt x="1" y="151"/>
                    <a:pt x="1" y="336"/>
                  </a:cubicBezTo>
                  <a:lnTo>
                    <a:pt x="1" y="5954"/>
                  </a:lnTo>
                  <a:cubicBezTo>
                    <a:pt x="1" y="6138"/>
                    <a:pt x="151" y="6289"/>
                    <a:pt x="336" y="6289"/>
                  </a:cubicBezTo>
                  <a:lnTo>
                    <a:pt x="5954" y="6289"/>
                  </a:lnTo>
                  <a:cubicBezTo>
                    <a:pt x="6139" y="6289"/>
                    <a:pt x="6289" y="6138"/>
                    <a:pt x="6289" y="5954"/>
                  </a:cubicBezTo>
                  <a:lnTo>
                    <a:pt x="6289" y="336"/>
                  </a:lnTo>
                  <a:cubicBezTo>
                    <a:pt x="6289" y="151"/>
                    <a:pt x="6139" y="0"/>
                    <a:pt x="5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57;p119">
              <a:extLst>
                <a:ext uri="{FF2B5EF4-FFF2-40B4-BE49-F238E27FC236}">
                  <a16:creationId xmlns:a16="http://schemas.microsoft.com/office/drawing/2014/main" id="{173A30C0-0521-EF4D-130D-27C0C9A2919B}"/>
                </a:ext>
              </a:extLst>
            </p:cNvPr>
            <p:cNvSpPr/>
            <p:nvPr/>
          </p:nvSpPr>
          <p:spPr>
            <a:xfrm>
              <a:off x="2703600" y="4368725"/>
              <a:ext cx="50775" cy="16750"/>
            </a:xfrm>
            <a:custGeom>
              <a:avLst/>
              <a:gdLst/>
              <a:ahLst/>
              <a:cxnLst/>
              <a:rect l="l" t="t" r="r" b="b"/>
              <a:pathLst>
                <a:path w="2031" h="670" extrusionOk="0">
                  <a:moveTo>
                    <a:pt x="328" y="1"/>
                  </a:moveTo>
                  <a:cubicBezTo>
                    <a:pt x="146" y="4"/>
                    <a:pt x="0" y="153"/>
                    <a:pt x="0" y="334"/>
                  </a:cubicBezTo>
                  <a:cubicBezTo>
                    <a:pt x="0" y="516"/>
                    <a:pt x="146" y="665"/>
                    <a:pt x="328" y="670"/>
                  </a:cubicBezTo>
                  <a:lnTo>
                    <a:pt x="1705" y="670"/>
                  </a:lnTo>
                  <a:cubicBezTo>
                    <a:pt x="1887" y="665"/>
                    <a:pt x="2031" y="516"/>
                    <a:pt x="2031" y="334"/>
                  </a:cubicBezTo>
                  <a:cubicBezTo>
                    <a:pt x="2031" y="153"/>
                    <a:pt x="1887" y="4"/>
                    <a:pt x="17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58;p119">
              <a:extLst>
                <a:ext uri="{FF2B5EF4-FFF2-40B4-BE49-F238E27FC236}">
                  <a16:creationId xmlns:a16="http://schemas.microsoft.com/office/drawing/2014/main" id="{41ABB985-4258-991E-B39D-DD1F6C11A751}"/>
                </a:ext>
              </a:extLst>
            </p:cNvPr>
            <p:cNvSpPr/>
            <p:nvPr/>
          </p:nvSpPr>
          <p:spPr>
            <a:xfrm>
              <a:off x="2665675" y="4368700"/>
              <a:ext cx="18200" cy="16775"/>
            </a:xfrm>
            <a:custGeom>
              <a:avLst/>
              <a:gdLst/>
              <a:ahLst/>
              <a:cxnLst/>
              <a:rect l="l" t="t" r="r" b="b"/>
              <a:pathLst>
                <a:path w="728" h="671" extrusionOk="0">
                  <a:moveTo>
                    <a:pt x="369" y="1"/>
                  </a:moveTo>
                  <a:cubicBezTo>
                    <a:pt x="260" y="1"/>
                    <a:pt x="154" y="54"/>
                    <a:pt x="89" y="149"/>
                  </a:cubicBezTo>
                  <a:cubicBezTo>
                    <a:pt x="1" y="281"/>
                    <a:pt x="19" y="460"/>
                    <a:pt x="132" y="573"/>
                  </a:cubicBezTo>
                  <a:cubicBezTo>
                    <a:pt x="194" y="635"/>
                    <a:pt x="279" y="669"/>
                    <a:pt x="367" y="671"/>
                  </a:cubicBezTo>
                  <a:cubicBezTo>
                    <a:pt x="528" y="671"/>
                    <a:pt x="665" y="558"/>
                    <a:pt x="696" y="401"/>
                  </a:cubicBezTo>
                  <a:cubicBezTo>
                    <a:pt x="727" y="244"/>
                    <a:pt x="644" y="87"/>
                    <a:pt x="497" y="26"/>
                  </a:cubicBezTo>
                  <a:cubicBezTo>
                    <a:pt x="455" y="9"/>
                    <a:pt x="412" y="1"/>
                    <a:pt x="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59;p119">
              <a:extLst>
                <a:ext uri="{FF2B5EF4-FFF2-40B4-BE49-F238E27FC236}">
                  <a16:creationId xmlns:a16="http://schemas.microsoft.com/office/drawing/2014/main" id="{3186BDF4-8856-C25B-AA15-021FC39B3EC7}"/>
                </a:ext>
              </a:extLst>
            </p:cNvPr>
            <p:cNvSpPr/>
            <p:nvPr/>
          </p:nvSpPr>
          <p:spPr>
            <a:xfrm>
              <a:off x="2666300" y="4402150"/>
              <a:ext cx="88075" cy="16750"/>
            </a:xfrm>
            <a:custGeom>
              <a:avLst/>
              <a:gdLst/>
              <a:ahLst/>
              <a:cxnLst/>
              <a:rect l="l" t="t" r="r" b="b"/>
              <a:pathLst>
                <a:path w="3523" h="670" extrusionOk="0">
                  <a:moveTo>
                    <a:pt x="336" y="0"/>
                  </a:moveTo>
                  <a:cubicBezTo>
                    <a:pt x="151" y="0"/>
                    <a:pt x="0" y="149"/>
                    <a:pt x="0" y="336"/>
                  </a:cubicBezTo>
                  <a:cubicBezTo>
                    <a:pt x="0" y="521"/>
                    <a:pt x="149" y="669"/>
                    <a:pt x="333" y="669"/>
                  </a:cubicBezTo>
                  <a:cubicBezTo>
                    <a:pt x="336" y="669"/>
                    <a:pt x="339" y="669"/>
                    <a:pt x="342" y="669"/>
                  </a:cubicBezTo>
                  <a:lnTo>
                    <a:pt x="3197" y="669"/>
                  </a:lnTo>
                  <a:cubicBezTo>
                    <a:pt x="3379" y="666"/>
                    <a:pt x="3523" y="517"/>
                    <a:pt x="3523" y="336"/>
                  </a:cubicBezTo>
                  <a:cubicBezTo>
                    <a:pt x="3523" y="154"/>
                    <a:pt x="3379" y="5"/>
                    <a:pt x="3197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60;p119">
              <a:extLst>
                <a:ext uri="{FF2B5EF4-FFF2-40B4-BE49-F238E27FC236}">
                  <a16:creationId xmlns:a16="http://schemas.microsoft.com/office/drawing/2014/main" id="{43D947B3-A11F-8AFB-3869-7F0C8A244AA2}"/>
                </a:ext>
              </a:extLst>
            </p:cNvPr>
            <p:cNvSpPr/>
            <p:nvPr/>
          </p:nvSpPr>
          <p:spPr>
            <a:xfrm>
              <a:off x="2665850" y="4435650"/>
              <a:ext cx="18225" cy="16750"/>
            </a:xfrm>
            <a:custGeom>
              <a:avLst/>
              <a:gdLst/>
              <a:ahLst/>
              <a:cxnLst/>
              <a:rect l="l" t="t" r="r" b="b"/>
              <a:pathLst>
                <a:path w="729" h="670" extrusionOk="0">
                  <a:moveTo>
                    <a:pt x="360" y="0"/>
                  </a:moveTo>
                  <a:cubicBezTo>
                    <a:pt x="202" y="0"/>
                    <a:pt x="64" y="113"/>
                    <a:pt x="32" y="268"/>
                  </a:cubicBezTo>
                  <a:cubicBezTo>
                    <a:pt x="0" y="425"/>
                    <a:pt x="85" y="582"/>
                    <a:pt x="233" y="643"/>
                  </a:cubicBezTo>
                  <a:cubicBezTo>
                    <a:pt x="274" y="661"/>
                    <a:pt x="318" y="669"/>
                    <a:pt x="361" y="669"/>
                  </a:cubicBezTo>
                  <a:cubicBezTo>
                    <a:pt x="470" y="669"/>
                    <a:pt x="575" y="615"/>
                    <a:pt x="638" y="520"/>
                  </a:cubicBezTo>
                  <a:cubicBezTo>
                    <a:pt x="728" y="388"/>
                    <a:pt x="710" y="211"/>
                    <a:pt x="598" y="98"/>
                  </a:cubicBezTo>
                  <a:cubicBezTo>
                    <a:pt x="534" y="34"/>
                    <a:pt x="449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61;p119">
              <a:extLst>
                <a:ext uri="{FF2B5EF4-FFF2-40B4-BE49-F238E27FC236}">
                  <a16:creationId xmlns:a16="http://schemas.microsoft.com/office/drawing/2014/main" id="{657D2CF4-31C5-EDF1-DEA9-6B6294438895}"/>
                </a:ext>
              </a:extLst>
            </p:cNvPr>
            <p:cNvSpPr/>
            <p:nvPr/>
          </p:nvSpPr>
          <p:spPr>
            <a:xfrm>
              <a:off x="2700325" y="4435650"/>
              <a:ext cx="18150" cy="16725"/>
            </a:xfrm>
            <a:custGeom>
              <a:avLst/>
              <a:gdLst/>
              <a:ahLst/>
              <a:cxnLst/>
              <a:rect l="l" t="t" r="r" b="b"/>
              <a:pathLst>
                <a:path w="726" h="669" extrusionOk="0">
                  <a:moveTo>
                    <a:pt x="359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1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5" y="388"/>
                    <a:pt x="709" y="211"/>
                    <a:pt x="596" y="98"/>
                  </a:cubicBezTo>
                  <a:cubicBezTo>
                    <a:pt x="532" y="34"/>
                    <a:pt x="447" y="0"/>
                    <a:pt x="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62;p119">
              <a:extLst>
                <a:ext uri="{FF2B5EF4-FFF2-40B4-BE49-F238E27FC236}">
                  <a16:creationId xmlns:a16="http://schemas.microsoft.com/office/drawing/2014/main" id="{997EEE11-74BD-1E7F-01FC-6C7676625A59}"/>
                </a:ext>
              </a:extLst>
            </p:cNvPr>
            <p:cNvSpPr/>
            <p:nvPr/>
          </p:nvSpPr>
          <p:spPr>
            <a:xfrm>
              <a:off x="2737225" y="4435650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60" y="0"/>
                  </a:moveTo>
                  <a:cubicBezTo>
                    <a:pt x="200" y="0"/>
                    <a:pt x="62" y="113"/>
                    <a:pt x="31" y="268"/>
                  </a:cubicBezTo>
                  <a:cubicBezTo>
                    <a:pt x="0" y="425"/>
                    <a:pt x="84" y="582"/>
                    <a:pt x="233" y="643"/>
                  </a:cubicBezTo>
                  <a:cubicBezTo>
                    <a:pt x="274" y="660"/>
                    <a:pt x="317" y="668"/>
                    <a:pt x="360" y="668"/>
                  </a:cubicBezTo>
                  <a:cubicBezTo>
                    <a:pt x="469" y="668"/>
                    <a:pt x="574" y="615"/>
                    <a:pt x="638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4"/>
                    <a:pt x="448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63;p119">
              <a:extLst>
                <a:ext uri="{FF2B5EF4-FFF2-40B4-BE49-F238E27FC236}">
                  <a16:creationId xmlns:a16="http://schemas.microsoft.com/office/drawing/2014/main" id="{7705CEA5-C6FB-7EA7-C262-4A2BDE6EB758}"/>
                </a:ext>
              </a:extLst>
            </p:cNvPr>
            <p:cNvSpPr/>
            <p:nvPr/>
          </p:nvSpPr>
          <p:spPr>
            <a:xfrm>
              <a:off x="2703675" y="4196475"/>
              <a:ext cx="18200" cy="16725"/>
            </a:xfrm>
            <a:custGeom>
              <a:avLst/>
              <a:gdLst/>
              <a:ahLst/>
              <a:cxnLst/>
              <a:rect l="l" t="t" r="r" b="b"/>
              <a:pathLst>
                <a:path w="728" h="669" extrusionOk="0">
                  <a:moveTo>
                    <a:pt x="368" y="1"/>
                  </a:moveTo>
                  <a:cubicBezTo>
                    <a:pt x="260" y="1"/>
                    <a:pt x="154" y="54"/>
                    <a:pt x="91" y="149"/>
                  </a:cubicBezTo>
                  <a:cubicBezTo>
                    <a:pt x="1" y="281"/>
                    <a:pt x="19" y="458"/>
                    <a:pt x="132" y="571"/>
                  </a:cubicBezTo>
                  <a:cubicBezTo>
                    <a:pt x="194" y="635"/>
                    <a:pt x="279" y="669"/>
                    <a:pt x="367" y="669"/>
                  </a:cubicBezTo>
                  <a:cubicBezTo>
                    <a:pt x="527" y="669"/>
                    <a:pt x="665" y="556"/>
                    <a:pt x="696" y="401"/>
                  </a:cubicBezTo>
                  <a:cubicBezTo>
                    <a:pt x="727" y="244"/>
                    <a:pt x="644" y="87"/>
                    <a:pt x="496" y="26"/>
                  </a:cubicBezTo>
                  <a:cubicBezTo>
                    <a:pt x="455" y="9"/>
                    <a:pt x="411" y="1"/>
                    <a:pt x="3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64;p119">
              <a:extLst>
                <a:ext uri="{FF2B5EF4-FFF2-40B4-BE49-F238E27FC236}">
                  <a16:creationId xmlns:a16="http://schemas.microsoft.com/office/drawing/2014/main" id="{D941E528-48AB-B983-7E1C-A992C5658C5D}"/>
                </a:ext>
              </a:extLst>
            </p:cNvPr>
            <p:cNvSpPr/>
            <p:nvPr/>
          </p:nvSpPr>
          <p:spPr>
            <a:xfrm>
              <a:off x="2498900" y="4196250"/>
              <a:ext cx="428150" cy="428575"/>
            </a:xfrm>
            <a:custGeom>
              <a:avLst/>
              <a:gdLst/>
              <a:ahLst/>
              <a:cxnLst/>
              <a:rect l="l" t="t" r="r" b="b"/>
              <a:pathLst>
                <a:path w="17126" h="17143" extrusionOk="0">
                  <a:moveTo>
                    <a:pt x="6214" y="3420"/>
                  </a:moveTo>
                  <a:lnTo>
                    <a:pt x="6214" y="4089"/>
                  </a:lnTo>
                  <a:lnTo>
                    <a:pt x="5545" y="4089"/>
                  </a:lnTo>
                  <a:lnTo>
                    <a:pt x="5545" y="3420"/>
                  </a:lnTo>
                  <a:close/>
                  <a:moveTo>
                    <a:pt x="8889" y="3420"/>
                  </a:moveTo>
                  <a:lnTo>
                    <a:pt x="8889" y="4089"/>
                  </a:lnTo>
                  <a:lnTo>
                    <a:pt x="8221" y="4089"/>
                  </a:lnTo>
                  <a:lnTo>
                    <a:pt x="8221" y="3420"/>
                  </a:lnTo>
                  <a:close/>
                  <a:moveTo>
                    <a:pt x="11565" y="3420"/>
                  </a:moveTo>
                  <a:lnTo>
                    <a:pt x="11565" y="4089"/>
                  </a:lnTo>
                  <a:lnTo>
                    <a:pt x="10896" y="4089"/>
                  </a:lnTo>
                  <a:lnTo>
                    <a:pt x="10896" y="3420"/>
                  </a:lnTo>
                  <a:close/>
                  <a:moveTo>
                    <a:pt x="4074" y="5561"/>
                  </a:moveTo>
                  <a:lnTo>
                    <a:pt x="4074" y="6230"/>
                  </a:lnTo>
                  <a:lnTo>
                    <a:pt x="3405" y="6230"/>
                  </a:lnTo>
                  <a:lnTo>
                    <a:pt x="3405" y="5561"/>
                  </a:lnTo>
                  <a:close/>
                  <a:moveTo>
                    <a:pt x="13036" y="5561"/>
                  </a:moveTo>
                  <a:lnTo>
                    <a:pt x="13705" y="5563"/>
                  </a:lnTo>
                  <a:lnTo>
                    <a:pt x="13705" y="6232"/>
                  </a:lnTo>
                  <a:lnTo>
                    <a:pt x="13036" y="6232"/>
                  </a:lnTo>
                  <a:lnTo>
                    <a:pt x="13036" y="5561"/>
                  </a:lnTo>
                  <a:close/>
                  <a:moveTo>
                    <a:pt x="4074" y="8236"/>
                  </a:moveTo>
                  <a:lnTo>
                    <a:pt x="4074" y="8905"/>
                  </a:lnTo>
                  <a:lnTo>
                    <a:pt x="3405" y="8905"/>
                  </a:lnTo>
                  <a:lnTo>
                    <a:pt x="3405" y="8236"/>
                  </a:lnTo>
                  <a:close/>
                  <a:moveTo>
                    <a:pt x="13705" y="8238"/>
                  </a:moveTo>
                  <a:lnTo>
                    <a:pt x="13705" y="8907"/>
                  </a:lnTo>
                  <a:lnTo>
                    <a:pt x="13036" y="8907"/>
                  </a:lnTo>
                  <a:lnTo>
                    <a:pt x="13036" y="8238"/>
                  </a:lnTo>
                  <a:close/>
                  <a:moveTo>
                    <a:pt x="4074" y="10913"/>
                  </a:moveTo>
                  <a:lnTo>
                    <a:pt x="4074" y="11580"/>
                  </a:lnTo>
                  <a:lnTo>
                    <a:pt x="3405" y="11580"/>
                  </a:lnTo>
                  <a:lnTo>
                    <a:pt x="3405" y="10913"/>
                  </a:lnTo>
                  <a:close/>
                  <a:moveTo>
                    <a:pt x="13705" y="10911"/>
                  </a:moveTo>
                  <a:lnTo>
                    <a:pt x="13705" y="11580"/>
                  </a:lnTo>
                  <a:lnTo>
                    <a:pt x="13036" y="11580"/>
                  </a:lnTo>
                  <a:lnTo>
                    <a:pt x="13036" y="10911"/>
                  </a:lnTo>
                  <a:close/>
                  <a:moveTo>
                    <a:pt x="12368" y="4758"/>
                  </a:moveTo>
                  <a:lnTo>
                    <a:pt x="12368" y="12383"/>
                  </a:lnTo>
                  <a:lnTo>
                    <a:pt x="4743" y="12383"/>
                  </a:lnTo>
                  <a:lnTo>
                    <a:pt x="4743" y="4758"/>
                  </a:lnTo>
                  <a:close/>
                  <a:moveTo>
                    <a:pt x="6214" y="13053"/>
                  </a:moveTo>
                  <a:lnTo>
                    <a:pt x="6214" y="13722"/>
                  </a:lnTo>
                  <a:lnTo>
                    <a:pt x="5545" y="13722"/>
                  </a:lnTo>
                  <a:lnTo>
                    <a:pt x="5545" y="13053"/>
                  </a:lnTo>
                  <a:close/>
                  <a:moveTo>
                    <a:pt x="8889" y="13053"/>
                  </a:moveTo>
                  <a:lnTo>
                    <a:pt x="8889" y="13722"/>
                  </a:lnTo>
                  <a:lnTo>
                    <a:pt x="8221" y="13722"/>
                  </a:lnTo>
                  <a:lnTo>
                    <a:pt x="8221" y="13053"/>
                  </a:lnTo>
                  <a:close/>
                  <a:moveTo>
                    <a:pt x="11565" y="13053"/>
                  </a:moveTo>
                  <a:lnTo>
                    <a:pt x="11565" y="13722"/>
                  </a:lnTo>
                  <a:lnTo>
                    <a:pt x="10896" y="13722"/>
                  </a:lnTo>
                  <a:lnTo>
                    <a:pt x="10896" y="13053"/>
                  </a:lnTo>
                  <a:close/>
                  <a:moveTo>
                    <a:pt x="4776" y="1"/>
                  </a:moveTo>
                  <a:cubicBezTo>
                    <a:pt x="4588" y="1"/>
                    <a:pt x="4437" y="156"/>
                    <a:pt x="4440" y="344"/>
                  </a:cubicBezTo>
                  <a:lnTo>
                    <a:pt x="4440" y="1180"/>
                  </a:lnTo>
                  <a:cubicBezTo>
                    <a:pt x="4440" y="1365"/>
                    <a:pt x="4591" y="1514"/>
                    <a:pt x="4776" y="1514"/>
                  </a:cubicBezTo>
                  <a:lnTo>
                    <a:pt x="5545" y="1514"/>
                  </a:lnTo>
                  <a:lnTo>
                    <a:pt x="5545" y="2752"/>
                  </a:lnTo>
                  <a:lnTo>
                    <a:pt x="5211" y="2752"/>
                  </a:lnTo>
                  <a:cubicBezTo>
                    <a:pt x="5026" y="2752"/>
                    <a:pt x="4876" y="2901"/>
                    <a:pt x="4876" y="3086"/>
                  </a:cubicBezTo>
                  <a:lnTo>
                    <a:pt x="4876" y="4091"/>
                  </a:lnTo>
                  <a:lnTo>
                    <a:pt x="4408" y="4091"/>
                  </a:lnTo>
                  <a:cubicBezTo>
                    <a:pt x="4407" y="4091"/>
                    <a:pt x="4406" y="4091"/>
                    <a:pt x="4405" y="4091"/>
                  </a:cubicBezTo>
                  <a:cubicBezTo>
                    <a:pt x="4221" y="4091"/>
                    <a:pt x="4074" y="4240"/>
                    <a:pt x="4074" y="4424"/>
                  </a:cubicBezTo>
                  <a:lnTo>
                    <a:pt x="4074" y="4892"/>
                  </a:lnTo>
                  <a:lnTo>
                    <a:pt x="3069" y="4892"/>
                  </a:lnTo>
                  <a:cubicBezTo>
                    <a:pt x="2885" y="4892"/>
                    <a:pt x="2736" y="5043"/>
                    <a:pt x="2736" y="5228"/>
                  </a:cubicBezTo>
                  <a:lnTo>
                    <a:pt x="2736" y="5561"/>
                  </a:lnTo>
                  <a:lnTo>
                    <a:pt x="1499" y="5561"/>
                  </a:lnTo>
                  <a:lnTo>
                    <a:pt x="1499" y="4792"/>
                  </a:lnTo>
                  <a:cubicBezTo>
                    <a:pt x="1499" y="4608"/>
                    <a:pt x="1350" y="4457"/>
                    <a:pt x="1165" y="4457"/>
                  </a:cubicBezTo>
                  <a:lnTo>
                    <a:pt x="329" y="4457"/>
                  </a:lnTo>
                  <a:cubicBezTo>
                    <a:pt x="148" y="4462"/>
                    <a:pt x="2" y="4611"/>
                    <a:pt x="2" y="4792"/>
                  </a:cubicBezTo>
                  <a:cubicBezTo>
                    <a:pt x="2" y="4974"/>
                    <a:pt x="148" y="5123"/>
                    <a:pt x="329" y="5126"/>
                  </a:cubicBezTo>
                  <a:lnTo>
                    <a:pt x="830" y="5126"/>
                  </a:lnTo>
                  <a:lnTo>
                    <a:pt x="830" y="5897"/>
                  </a:lnTo>
                  <a:cubicBezTo>
                    <a:pt x="830" y="6080"/>
                    <a:pt x="980" y="6230"/>
                    <a:pt x="1165" y="6230"/>
                  </a:cubicBezTo>
                  <a:lnTo>
                    <a:pt x="2737" y="6230"/>
                  </a:lnTo>
                  <a:lnTo>
                    <a:pt x="2737" y="6564"/>
                  </a:lnTo>
                  <a:cubicBezTo>
                    <a:pt x="2736" y="6749"/>
                    <a:pt x="2886" y="6900"/>
                    <a:pt x="3071" y="6900"/>
                  </a:cubicBezTo>
                  <a:lnTo>
                    <a:pt x="4074" y="6900"/>
                  </a:lnTo>
                  <a:lnTo>
                    <a:pt x="4074" y="7569"/>
                  </a:lnTo>
                  <a:lnTo>
                    <a:pt x="3071" y="7569"/>
                  </a:lnTo>
                  <a:cubicBezTo>
                    <a:pt x="2886" y="7569"/>
                    <a:pt x="2736" y="7718"/>
                    <a:pt x="2737" y="7902"/>
                  </a:cubicBezTo>
                  <a:lnTo>
                    <a:pt x="2737" y="8241"/>
                  </a:lnTo>
                  <a:lnTo>
                    <a:pt x="328" y="8241"/>
                  </a:lnTo>
                  <a:cubicBezTo>
                    <a:pt x="146" y="8246"/>
                    <a:pt x="0" y="8395"/>
                    <a:pt x="0" y="8576"/>
                  </a:cubicBezTo>
                  <a:cubicBezTo>
                    <a:pt x="0" y="8758"/>
                    <a:pt x="146" y="8905"/>
                    <a:pt x="328" y="8910"/>
                  </a:cubicBezTo>
                  <a:lnTo>
                    <a:pt x="2736" y="8910"/>
                  </a:lnTo>
                  <a:lnTo>
                    <a:pt x="2736" y="9241"/>
                  </a:lnTo>
                  <a:cubicBezTo>
                    <a:pt x="2736" y="9426"/>
                    <a:pt x="2885" y="9574"/>
                    <a:pt x="3069" y="9574"/>
                  </a:cubicBezTo>
                  <a:lnTo>
                    <a:pt x="4074" y="9574"/>
                  </a:lnTo>
                  <a:lnTo>
                    <a:pt x="4074" y="10244"/>
                  </a:lnTo>
                  <a:lnTo>
                    <a:pt x="3069" y="10244"/>
                  </a:lnTo>
                  <a:cubicBezTo>
                    <a:pt x="2885" y="10244"/>
                    <a:pt x="2736" y="10394"/>
                    <a:pt x="2736" y="10579"/>
                  </a:cubicBezTo>
                  <a:lnTo>
                    <a:pt x="2736" y="10913"/>
                  </a:lnTo>
                  <a:lnTo>
                    <a:pt x="1163" y="10913"/>
                  </a:lnTo>
                  <a:cubicBezTo>
                    <a:pt x="979" y="10913"/>
                    <a:pt x="830" y="11063"/>
                    <a:pt x="830" y="11248"/>
                  </a:cubicBezTo>
                  <a:lnTo>
                    <a:pt x="830" y="12017"/>
                  </a:lnTo>
                  <a:lnTo>
                    <a:pt x="328" y="12017"/>
                  </a:lnTo>
                  <a:cubicBezTo>
                    <a:pt x="146" y="12020"/>
                    <a:pt x="0" y="12169"/>
                    <a:pt x="0" y="12351"/>
                  </a:cubicBezTo>
                  <a:cubicBezTo>
                    <a:pt x="0" y="12532"/>
                    <a:pt x="146" y="12681"/>
                    <a:pt x="328" y="12686"/>
                  </a:cubicBezTo>
                  <a:lnTo>
                    <a:pt x="1163" y="12686"/>
                  </a:lnTo>
                  <a:cubicBezTo>
                    <a:pt x="1348" y="12684"/>
                    <a:pt x="1497" y="12536"/>
                    <a:pt x="1497" y="12351"/>
                  </a:cubicBezTo>
                  <a:lnTo>
                    <a:pt x="1497" y="11582"/>
                  </a:lnTo>
                  <a:lnTo>
                    <a:pt x="2736" y="11582"/>
                  </a:lnTo>
                  <a:lnTo>
                    <a:pt x="2736" y="11915"/>
                  </a:lnTo>
                  <a:cubicBezTo>
                    <a:pt x="2736" y="12100"/>
                    <a:pt x="2885" y="12251"/>
                    <a:pt x="3069" y="12251"/>
                  </a:cubicBezTo>
                  <a:lnTo>
                    <a:pt x="4074" y="12251"/>
                  </a:lnTo>
                  <a:lnTo>
                    <a:pt x="4074" y="12719"/>
                  </a:lnTo>
                  <a:cubicBezTo>
                    <a:pt x="4074" y="12904"/>
                    <a:pt x="4223" y="13053"/>
                    <a:pt x="4408" y="13053"/>
                  </a:cubicBezTo>
                  <a:lnTo>
                    <a:pt x="4876" y="13053"/>
                  </a:lnTo>
                  <a:lnTo>
                    <a:pt x="4876" y="14057"/>
                  </a:lnTo>
                  <a:cubicBezTo>
                    <a:pt x="4876" y="14242"/>
                    <a:pt x="5026" y="14391"/>
                    <a:pt x="5211" y="14391"/>
                  </a:cubicBezTo>
                  <a:lnTo>
                    <a:pt x="5545" y="14391"/>
                  </a:lnTo>
                  <a:lnTo>
                    <a:pt x="5545" y="15629"/>
                  </a:lnTo>
                  <a:lnTo>
                    <a:pt x="4776" y="15629"/>
                  </a:lnTo>
                  <a:cubicBezTo>
                    <a:pt x="4591" y="15629"/>
                    <a:pt x="4440" y="15778"/>
                    <a:pt x="4440" y="15963"/>
                  </a:cubicBezTo>
                  <a:lnTo>
                    <a:pt x="4440" y="16799"/>
                  </a:lnTo>
                  <a:cubicBezTo>
                    <a:pt x="4437" y="16987"/>
                    <a:pt x="4588" y="17142"/>
                    <a:pt x="4776" y="17142"/>
                  </a:cubicBezTo>
                  <a:cubicBezTo>
                    <a:pt x="4964" y="17142"/>
                    <a:pt x="5114" y="16987"/>
                    <a:pt x="5110" y="16799"/>
                  </a:cubicBezTo>
                  <a:lnTo>
                    <a:pt x="5110" y="16298"/>
                  </a:lnTo>
                  <a:lnTo>
                    <a:pt x="5878" y="16298"/>
                  </a:lnTo>
                  <a:cubicBezTo>
                    <a:pt x="6063" y="16298"/>
                    <a:pt x="6214" y="16148"/>
                    <a:pt x="6214" y="15963"/>
                  </a:cubicBezTo>
                  <a:lnTo>
                    <a:pt x="6214" y="14391"/>
                  </a:lnTo>
                  <a:lnTo>
                    <a:pt x="6548" y="14391"/>
                  </a:lnTo>
                  <a:cubicBezTo>
                    <a:pt x="6732" y="14391"/>
                    <a:pt x="6883" y="14242"/>
                    <a:pt x="6883" y="14057"/>
                  </a:cubicBezTo>
                  <a:lnTo>
                    <a:pt x="6883" y="13053"/>
                  </a:lnTo>
                  <a:lnTo>
                    <a:pt x="7552" y="13053"/>
                  </a:lnTo>
                  <a:lnTo>
                    <a:pt x="7552" y="14055"/>
                  </a:lnTo>
                  <a:cubicBezTo>
                    <a:pt x="7552" y="14240"/>
                    <a:pt x="7703" y="14389"/>
                    <a:pt x="7887" y="14391"/>
                  </a:cubicBezTo>
                  <a:lnTo>
                    <a:pt x="8226" y="14391"/>
                  </a:lnTo>
                  <a:lnTo>
                    <a:pt x="8226" y="16797"/>
                  </a:lnTo>
                  <a:cubicBezTo>
                    <a:pt x="8221" y="16985"/>
                    <a:pt x="8372" y="17141"/>
                    <a:pt x="8560" y="17141"/>
                  </a:cubicBezTo>
                  <a:cubicBezTo>
                    <a:pt x="8748" y="17141"/>
                    <a:pt x="8898" y="16985"/>
                    <a:pt x="8894" y="16797"/>
                  </a:cubicBezTo>
                  <a:lnTo>
                    <a:pt x="8894" y="14391"/>
                  </a:lnTo>
                  <a:lnTo>
                    <a:pt x="9224" y="14391"/>
                  </a:lnTo>
                  <a:cubicBezTo>
                    <a:pt x="9409" y="14391"/>
                    <a:pt x="9559" y="14240"/>
                    <a:pt x="9559" y="14057"/>
                  </a:cubicBezTo>
                  <a:lnTo>
                    <a:pt x="9559" y="13053"/>
                  </a:lnTo>
                  <a:lnTo>
                    <a:pt x="10229" y="13053"/>
                  </a:lnTo>
                  <a:lnTo>
                    <a:pt x="10229" y="14055"/>
                  </a:lnTo>
                  <a:cubicBezTo>
                    <a:pt x="10227" y="14240"/>
                    <a:pt x="10377" y="14389"/>
                    <a:pt x="10562" y="14391"/>
                  </a:cubicBezTo>
                  <a:lnTo>
                    <a:pt x="10896" y="14391"/>
                  </a:lnTo>
                  <a:lnTo>
                    <a:pt x="10896" y="15961"/>
                  </a:lnTo>
                  <a:cubicBezTo>
                    <a:pt x="10896" y="16146"/>
                    <a:pt x="11047" y="16297"/>
                    <a:pt x="11231" y="16297"/>
                  </a:cubicBezTo>
                  <a:lnTo>
                    <a:pt x="12000" y="16297"/>
                  </a:lnTo>
                  <a:lnTo>
                    <a:pt x="12000" y="16797"/>
                  </a:lnTo>
                  <a:cubicBezTo>
                    <a:pt x="12000" y="16982"/>
                    <a:pt x="12151" y="17133"/>
                    <a:pt x="12334" y="17133"/>
                  </a:cubicBezTo>
                  <a:cubicBezTo>
                    <a:pt x="12519" y="17133"/>
                    <a:pt x="12669" y="16982"/>
                    <a:pt x="12669" y="16797"/>
                  </a:cubicBezTo>
                  <a:lnTo>
                    <a:pt x="12669" y="15961"/>
                  </a:lnTo>
                  <a:cubicBezTo>
                    <a:pt x="12669" y="15776"/>
                    <a:pt x="12519" y="15628"/>
                    <a:pt x="12334" y="15628"/>
                  </a:cubicBezTo>
                  <a:lnTo>
                    <a:pt x="11565" y="15628"/>
                  </a:lnTo>
                  <a:lnTo>
                    <a:pt x="11565" y="14391"/>
                  </a:lnTo>
                  <a:lnTo>
                    <a:pt x="11900" y="14391"/>
                  </a:lnTo>
                  <a:cubicBezTo>
                    <a:pt x="12085" y="14389"/>
                    <a:pt x="12234" y="14240"/>
                    <a:pt x="12234" y="14055"/>
                  </a:cubicBezTo>
                  <a:lnTo>
                    <a:pt x="12234" y="13053"/>
                  </a:lnTo>
                  <a:lnTo>
                    <a:pt x="12702" y="13053"/>
                  </a:lnTo>
                  <a:cubicBezTo>
                    <a:pt x="12887" y="13053"/>
                    <a:pt x="13038" y="12902"/>
                    <a:pt x="13038" y="12717"/>
                  </a:cubicBezTo>
                  <a:lnTo>
                    <a:pt x="13038" y="12249"/>
                  </a:lnTo>
                  <a:lnTo>
                    <a:pt x="14040" y="12249"/>
                  </a:lnTo>
                  <a:cubicBezTo>
                    <a:pt x="14225" y="12249"/>
                    <a:pt x="14374" y="12100"/>
                    <a:pt x="14374" y="11915"/>
                  </a:cubicBezTo>
                  <a:lnTo>
                    <a:pt x="14374" y="11580"/>
                  </a:lnTo>
                  <a:lnTo>
                    <a:pt x="15613" y="11580"/>
                  </a:lnTo>
                  <a:lnTo>
                    <a:pt x="15613" y="12349"/>
                  </a:lnTo>
                  <a:cubicBezTo>
                    <a:pt x="15613" y="12534"/>
                    <a:pt x="15761" y="12684"/>
                    <a:pt x="15946" y="12684"/>
                  </a:cubicBezTo>
                  <a:lnTo>
                    <a:pt x="16782" y="12684"/>
                  </a:lnTo>
                  <a:cubicBezTo>
                    <a:pt x="16785" y="12684"/>
                    <a:pt x="16788" y="12685"/>
                    <a:pt x="16791" y="12685"/>
                  </a:cubicBezTo>
                  <a:cubicBezTo>
                    <a:pt x="16975" y="12685"/>
                    <a:pt x="17126" y="12534"/>
                    <a:pt x="17126" y="12349"/>
                  </a:cubicBezTo>
                  <a:cubicBezTo>
                    <a:pt x="17126" y="12165"/>
                    <a:pt x="16975" y="12015"/>
                    <a:pt x="16791" y="12015"/>
                  </a:cubicBezTo>
                  <a:cubicBezTo>
                    <a:pt x="16788" y="12015"/>
                    <a:pt x="16785" y="12015"/>
                    <a:pt x="16782" y="12015"/>
                  </a:cubicBezTo>
                  <a:lnTo>
                    <a:pt x="16282" y="12015"/>
                  </a:lnTo>
                  <a:lnTo>
                    <a:pt x="16282" y="11246"/>
                  </a:lnTo>
                  <a:cubicBezTo>
                    <a:pt x="16282" y="11062"/>
                    <a:pt x="16131" y="10911"/>
                    <a:pt x="15946" y="10911"/>
                  </a:cubicBezTo>
                  <a:lnTo>
                    <a:pt x="14374" y="10911"/>
                  </a:lnTo>
                  <a:lnTo>
                    <a:pt x="14374" y="10577"/>
                  </a:lnTo>
                  <a:cubicBezTo>
                    <a:pt x="14374" y="10392"/>
                    <a:pt x="14225" y="10244"/>
                    <a:pt x="14040" y="10244"/>
                  </a:cubicBezTo>
                  <a:lnTo>
                    <a:pt x="13036" y="10244"/>
                  </a:lnTo>
                  <a:lnTo>
                    <a:pt x="13036" y="9576"/>
                  </a:lnTo>
                  <a:lnTo>
                    <a:pt x="14040" y="9576"/>
                  </a:lnTo>
                  <a:cubicBezTo>
                    <a:pt x="14224" y="9576"/>
                    <a:pt x="14374" y="9426"/>
                    <a:pt x="14374" y="9241"/>
                  </a:cubicBezTo>
                  <a:lnTo>
                    <a:pt x="14374" y="8912"/>
                  </a:lnTo>
                  <a:lnTo>
                    <a:pt x="16782" y="8912"/>
                  </a:lnTo>
                  <a:cubicBezTo>
                    <a:pt x="16784" y="8912"/>
                    <a:pt x="16786" y="8912"/>
                    <a:pt x="16788" y="8912"/>
                  </a:cubicBezTo>
                  <a:cubicBezTo>
                    <a:pt x="16974" y="8912"/>
                    <a:pt x="17126" y="8763"/>
                    <a:pt x="17126" y="8576"/>
                  </a:cubicBezTo>
                  <a:cubicBezTo>
                    <a:pt x="17126" y="8391"/>
                    <a:pt x="16975" y="8243"/>
                    <a:pt x="16791" y="8243"/>
                  </a:cubicBezTo>
                  <a:cubicBezTo>
                    <a:pt x="16788" y="8243"/>
                    <a:pt x="16785" y="8243"/>
                    <a:pt x="16782" y="8243"/>
                  </a:cubicBezTo>
                  <a:lnTo>
                    <a:pt x="14374" y="8243"/>
                  </a:lnTo>
                  <a:lnTo>
                    <a:pt x="14374" y="7904"/>
                  </a:lnTo>
                  <a:cubicBezTo>
                    <a:pt x="14374" y="7719"/>
                    <a:pt x="14224" y="7569"/>
                    <a:pt x="14040" y="7569"/>
                  </a:cubicBezTo>
                  <a:lnTo>
                    <a:pt x="13036" y="7569"/>
                  </a:lnTo>
                  <a:lnTo>
                    <a:pt x="13036" y="6900"/>
                  </a:lnTo>
                  <a:lnTo>
                    <a:pt x="14040" y="6900"/>
                  </a:lnTo>
                  <a:cubicBezTo>
                    <a:pt x="14225" y="6900"/>
                    <a:pt x="14374" y="6751"/>
                    <a:pt x="14374" y="6566"/>
                  </a:cubicBezTo>
                  <a:lnTo>
                    <a:pt x="14374" y="6232"/>
                  </a:lnTo>
                  <a:lnTo>
                    <a:pt x="15946" y="6232"/>
                  </a:lnTo>
                  <a:cubicBezTo>
                    <a:pt x="16131" y="6232"/>
                    <a:pt x="16280" y="6082"/>
                    <a:pt x="16280" y="5897"/>
                  </a:cubicBezTo>
                  <a:lnTo>
                    <a:pt x="16280" y="5128"/>
                  </a:lnTo>
                  <a:lnTo>
                    <a:pt x="16782" y="5128"/>
                  </a:lnTo>
                  <a:cubicBezTo>
                    <a:pt x="16785" y="5128"/>
                    <a:pt x="16788" y="5128"/>
                    <a:pt x="16791" y="5128"/>
                  </a:cubicBezTo>
                  <a:cubicBezTo>
                    <a:pt x="16975" y="5128"/>
                    <a:pt x="17126" y="4978"/>
                    <a:pt x="17126" y="4792"/>
                  </a:cubicBezTo>
                  <a:cubicBezTo>
                    <a:pt x="17126" y="4607"/>
                    <a:pt x="16975" y="4459"/>
                    <a:pt x="16791" y="4459"/>
                  </a:cubicBezTo>
                  <a:cubicBezTo>
                    <a:pt x="16788" y="4459"/>
                    <a:pt x="16785" y="4459"/>
                    <a:pt x="16782" y="4459"/>
                  </a:cubicBezTo>
                  <a:lnTo>
                    <a:pt x="15946" y="4459"/>
                  </a:lnTo>
                  <a:cubicBezTo>
                    <a:pt x="15761" y="4459"/>
                    <a:pt x="15611" y="4608"/>
                    <a:pt x="15613" y="4792"/>
                  </a:cubicBezTo>
                  <a:lnTo>
                    <a:pt x="15613" y="5563"/>
                  </a:lnTo>
                  <a:lnTo>
                    <a:pt x="14374" y="5563"/>
                  </a:lnTo>
                  <a:lnTo>
                    <a:pt x="14374" y="5228"/>
                  </a:lnTo>
                  <a:cubicBezTo>
                    <a:pt x="14374" y="5043"/>
                    <a:pt x="14224" y="4894"/>
                    <a:pt x="14040" y="4894"/>
                  </a:cubicBezTo>
                  <a:lnTo>
                    <a:pt x="13036" y="4894"/>
                  </a:lnTo>
                  <a:lnTo>
                    <a:pt x="13036" y="4424"/>
                  </a:lnTo>
                  <a:cubicBezTo>
                    <a:pt x="13036" y="4239"/>
                    <a:pt x="12887" y="4091"/>
                    <a:pt x="12702" y="4091"/>
                  </a:cubicBezTo>
                  <a:lnTo>
                    <a:pt x="12234" y="4091"/>
                  </a:lnTo>
                  <a:lnTo>
                    <a:pt x="12234" y="3086"/>
                  </a:lnTo>
                  <a:cubicBezTo>
                    <a:pt x="12234" y="2901"/>
                    <a:pt x="12084" y="2752"/>
                    <a:pt x="11899" y="2752"/>
                  </a:cubicBezTo>
                  <a:lnTo>
                    <a:pt x="11565" y="2752"/>
                  </a:lnTo>
                  <a:lnTo>
                    <a:pt x="11565" y="1514"/>
                  </a:lnTo>
                  <a:lnTo>
                    <a:pt x="12334" y="1514"/>
                  </a:lnTo>
                  <a:cubicBezTo>
                    <a:pt x="12519" y="1514"/>
                    <a:pt x="12668" y="1365"/>
                    <a:pt x="12668" y="1180"/>
                  </a:cubicBezTo>
                  <a:lnTo>
                    <a:pt x="12668" y="344"/>
                  </a:lnTo>
                  <a:cubicBezTo>
                    <a:pt x="12668" y="159"/>
                    <a:pt x="12519" y="10"/>
                    <a:pt x="12334" y="10"/>
                  </a:cubicBezTo>
                  <a:cubicBezTo>
                    <a:pt x="12149" y="10"/>
                    <a:pt x="12000" y="159"/>
                    <a:pt x="12000" y="344"/>
                  </a:cubicBezTo>
                  <a:lnTo>
                    <a:pt x="12000" y="846"/>
                  </a:lnTo>
                  <a:lnTo>
                    <a:pt x="11230" y="846"/>
                  </a:lnTo>
                  <a:cubicBezTo>
                    <a:pt x="11047" y="846"/>
                    <a:pt x="10896" y="995"/>
                    <a:pt x="10896" y="1180"/>
                  </a:cubicBezTo>
                  <a:lnTo>
                    <a:pt x="10896" y="2752"/>
                  </a:lnTo>
                  <a:lnTo>
                    <a:pt x="10562" y="2752"/>
                  </a:lnTo>
                  <a:cubicBezTo>
                    <a:pt x="10377" y="2752"/>
                    <a:pt x="10227" y="2901"/>
                    <a:pt x="10227" y="3086"/>
                  </a:cubicBezTo>
                  <a:lnTo>
                    <a:pt x="10227" y="4091"/>
                  </a:lnTo>
                  <a:lnTo>
                    <a:pt x="9558" y="4091"/>
                  </a:lnTo>
                  <a:lnTo>
                    <a:pt x="9558" y="3086"/>
                  </a:lnTo>
                  <a:cubicBezTo>
                    <a:pt x="9558" y="2901"/>
                    <a:pt x="9409" y="2752"/>
                    <a:pt x="9224" y="2752"/>
                  </a:cubicBezTo>
                  <a:lnTo>
                    <a:pt x="8894" y="2752"/>
                  </a:lnTo>
                  <a:lnTo>
                    <a:pt x="8894" y="1684"/>
                  </a:lnTo>
                  <a:cubicBezTo>
                    <a:pt x="8898" y="1496"/>
                    <a:pt x="8746" y="1342"/>
                    <a:pt x="8560" y="1342"/>
                  </a:cubicBezTo>
                  <a:cubicBezTo>
                    <a:pt x="8372" y="1342"/>
                    <a:pt x="8220" y="1496"/>
                    <a:pt x="8224" y="1684"/>
                  </a:cubicBezTo>
                  <a:lnTo>
                    <a:pt x="8224" y="2752"/>
                  </a:lnTo>
                  <a:lnTo>
                    <a:pt x="7886" y="2752"/>
                  </a:lnTo>
                  <a:cubicBezTo>
                    <a:pt x="7701" y="2752"/>
                    <a:pt x="7552" y="2901"/>
                    <a:pt x="7552" y="3086"/>
                  </a:cubicBezTo>
                  <a:lnTo>
                    <a:pt x="7552" y="4091"/>
                  </a:lnTo>
                  <a:lnTo>
                    <a:pt x="6883" y="4091"/>
                  </a:lnTo>
                  <a:lnTo>
                    <a:pt x="6883" y="3086"/>
                  </a:lnTo>
                  <a:cubicBezTo>
                    <a:pt x="6883" y="2901"/>
                    <a:pt x="6732" y="2752"/>
                    <a:pt x="6548" y="2752"/>
                  </a:cubicBezTo>
                  <a:lnTo>
                    <a:pt x="6214" y="2752"/>
                  </a:lnTo>
                  <a:lnTo>
                    <a:pt x="6214" y="1180"/>
                  </a:lnTo>
                  <a:cubicBezTo>
                    <a:pt x="6214" y="996"/>
                    <a:pt x="6065" y="846"/>
                    <a:pt x="5881" y="846"/>
                  </a:cubicBezTo>
                  <a:cubicBezTo>
                    <a:pt x="5880" y="846"/>
                    <a:pt x="5879" y="846"/>
                    <a:pt x="5878" y="846"/>
                  </a:cubicBezTo>
                  <a:lnTo>
                    <a:pt x="5110" y="846"/>
                  </a:lnTo>
                  <a:lnTo>
                    <a:pt x="5110" y="344"/>
                  </a:lnTo>
                  <a:cubicBezTo>
                    <a:pt x="5114" y="156"/>
                    <a:pt x="4964" y="1"/>
                    <a:pt x="47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E57572D-A788-E6B2-5C78-79972F3B3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904229"/>
              </p:ext>
            </p:extLst>
          </p:nvPr>
        </p:nvGraphicFramePr>
        <p:xfrm>
          <a:off x="4337651" y="930491"/>
          <a:ext cx="4594766" cy="3282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548;p40">
            <a:extLst>
              <a:ext uri="{FF2B5EF4-FFF2-40B4-BE49-F238E27FC236}">
                <a16:creationId xmlns:a16="http://schemas.microsoft.com/office/drawing/2014/main" id="{D941808F-D325-4E4C-3F13-A72938749C19}"/>
              </a:ext>
            </a:extLst>
          </p:cNvPr>
          <p:cNvSpPr/>
          <p:nvPr/>
        </p:nvSpPr>
        <p:spPr>
          <a:xfrm>
            <a:off x="4337651" y="930491"/>
            <a:ext cx="4594766" cy="3282518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33;p39">
            <a:extLst>
              <a:ext uri="{FF2B5EF4-FFF2-40B4-BE49-F238E27FC236}">
                <a16:creationId xmlns:a16="http://schemas.microsoft.com/office/drawing/2014/main" id="{CAC88ADC-546B-8349-8D0C-756E71A60040}"/>
              </a:ext>
            </a:extLst>
          </p:cNvPr>
          <p:cNvGrpSpPr/>
          <p:nvPr/>
        </p:nvGrpSpPr>
        <p:grpSpPr>
          <a:xfrm rot="-5400000" flipH="1">
            <a:off x="-2368486" y="1407604"/>
            <a:ext cx="1498905" cy="3238067"/>
            <a:chOff x="7350442" y="2608992"/>
            <a:chExt cx="777239" cy="1673160"/>
          </a:xfrm>
        </p:grpSpPr>
        <p:sp>
          <p:nvSpPr>
            <p:cNvPr id="4" name="Google Shape;534;p39">
              <a:extLst>
                <a:ext uri="{FF2B5EF4-FFF2-40B4-BE49-F238E27FC236}">
                  <a16:creationId xmlns:a16="http://schemas.microsoft.com/office/drawing/2014/main" id="{F785BBE7-C1D7-F432-0B70-B5B79179804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535;p39">
              <a:extLst>
                <a:ext uri="{FF2B5EF4-FFF2-40B4-BE49-F238E27FC236}">
                  <a16:creationId xmlns:a16="http://schemas.microsoft.com/office/drawing/2014/main" id="{3F7CBD43-3F1B-8D83-A466-94D9D858D5FF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36;p39">
              <a:extLst>
                <a:ext uri="{FF2B5EF4-FFF2-40B4-BE49-F238E27FC236}">
                  <a16:creationId xmlns:a16="http://schemas.microsoft.com/office/drawing/2014/main" id="{CC15586C-8EBD-37D6-8A8A-3824E3D63A08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37;p39">
              <a:extLst>
                <a:ext uri="{FF2B5EF4-FFF2-40B4-BE49-F238E27FC236}">
                  <a16:creationId xmlns:a16="http://schemas.microsoft.com/office/drawing/2014/main" id="{8109D97B-FB00-7A65-E100-E62B2D2EA46A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38;p39">
              <a:extLst>
                <a:ext uri="{FF2B5EF4-FFF2-40B4-BE49-F238E27FC236}">
                  <a16:creationId xmlns:a16="http://schemas.microsoft.com/office/drawing/2014/main" id="{724B1098-915B-788D-049F-209067F995A2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39;p39">
              <a:extLst>
                <a:ext uri="{FF2B5EF4-FFF2-40B4-BE49-F238E27FC236}">
                  <a16:creationId xmlns:a16="http://schemas.microsoft.com/office/drawing/2014/main" id="{D0A7DD59-A9E3-791C-6F2E-E70BF50CF5F1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40;p39">
              <a:extLst>
                <a:ext uri="{FF2B5EF4-FFF2-40B4-BE49-F238E27FC236}">
                  <a16:creationId xmlns:a16="http://schemas.microsoft.com/office/drawing/2014/main" id="{4445EC65-DAA6-D7DD-3899-1C0E06D636E6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41;p39">
              <a:extLst>
                <a:ext uri="{FF2B5EF4-FFF2-40B4-BE49-F238E27FC236}">
                  <a16:creationId xmlns:a16="http://schemas.microsoft.com/office/drawing/2014/main" id="{426A0102-A801-138B-CBE5-BCEBDA6D5F5A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533;p39">
            <a:extLst>
              <a:ext uri="{FF2B5EF4-FFF2-40B4-BE49-F238E27FC236}">
                <a16:creationId xmlns:a16="http://schemas.microsoft.com/office/drawing/2014/main" id="{EDF94E4D-C3B9-9088-35DA-EB6995969A04}"/>
              </a:ext>
            </a:extLst>
          </p:cNvPr>
          <p:cNvGrpSpPr/>
          <p:nvPr/>
        </p:nvGrpSpPr>
        <p:grpSpPr>
          <a:xfrm rot="5400000" flipH="1">
            <a:off x="10152742" y="-776212"/>
            <a:ext cx="1498905" cy="3238067"/>
            <a:chOff x="7350442" y="2608992"/>
            <a:chExt cx="777239" cy="1673160"/>
          </a:xfrm>
        </p:grpSpPr>
        <p:sp>
          <p:nvSpPr>
            <p:cNvPr id="16" name="Google Shape;534;p39">
              <a:extLst>
                <a:ext uri="{FF2B5EF4-FFF2-40B4-BE49-F238E27FC236}">
                  <a16:creationId xmlns:a16="http://schemas.microsoft.com/office/drawing/2014/main" id="{0A7E033F-E56F-B44B-C04F-8863B6DA5549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35;p39">
              <a:extLst>
                <a:ext uri="{FF2B5EF4-FFF2-40B4-BE49-F238E27FC236}">
                  <a16:creationId xmlns:a16="http://schemas.microsoft.com/office/drawing/2014/main" id="{D92EF528-DE32-C359-F4E0-D2C908BD158F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36;p39">
              <a:extLst>
                <a:ext uri="{FF2B5EF4-FFF2-40B4-BE49-F238E27FC236}">
                  <a16:creationId xmlns:a16="http://schemas.microsoft.com/office/drawing/2014/main" id="{2AB115BA-750A-496E-AA4C-18EB38CBF8F3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37;p39">
              <a:extLst>
                <a:ext uri="{FF2B5EF4-FFF2-40B4-BE49-F238E27FC236}">
                  <a16:creationId xmlns:a16="http://schemas.microsoft.com/office/drawing/2014/main" id="{FDDA6A72-1E43-49A5-324F-9DBE51EE426A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38;p39">
              <a:extLst>
                <a:ext uri="{FF2B5EF4-FFF2-40B4-BE49-F238E27FC236}">
                  <a16:creationId xmlns:a16="http://schemas.microsoft.com/office/drawing/2014/main" id="{0F1263B1-FBCD-A412-0257-FCBC00EE54FF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539;p39">
              <a:extLst>
                <a:ext uri="{FF2B5EF4-FFF2-40B4-BE49-F238E27FC236}">
                  <a16:creationId xmlns:a16="http://schemas.microsoft.com/office/drawing/2014/main" id="{E7B284B9-E76E-1F20-32F7-562F9BB4EC28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40;p39">
              <a:extLst>
                <a:ext uri="{FF2B5EF4-FFF2-40B4-BE49-F238E27FC236}">
                  <a16:creationId xmlns:a16="http://schemas.microsoft.com/office/drawing/2014/main" id="{B54526FA-CB39-3D6D-10CE-D4FDE0CF2DC8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541;p39">
              <a:extLst>
                <a:ext uri="{FF2B5EF4-FFF2-40B4-BE49-F238E27FC236}">
                  <a16:creationId xmlns:a16="http://schemas.microsoft.com/office/drawing/2014/main" id="{A2C2E1E2-FBC9-4C1A-3945-C7B6A6A16BD5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1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89B4BD2E-9D7C-AD34-72DB-E200256DB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418;p37">
            <a:extLst>
              <a:ext uri="{FF2B5EF4-FFF2-40B4-BE49-F238E27FC236}">
                <a16:creationId xmlns:a16="http://schemas.microsoft.com/office/drawing/2014/main" id="{08358DE0-BA71-35E2-D5DD-9B9BFD58A7D7}"/>
              </a:ext>
            </a:extLst>
          </p:cNvPr>
          <p:cNvSpPr/>
          <p:nvPr/>
        </p:nvSpPr>
        <p:spPr>
          <a:xfrm>
            <a:off x="1592795" y="2953090"/>
            <a:ext cx="360291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420;p37">
            <a:extLst>
              <a:ext uri="{FF2B5EF4-FFF2-40B4-BE49-F238E27FC236}">
                <a16:creationId xmlns:a16="http://schemas.microsoft.com/office/drawing/2014/main" id="{EA2AFC3F-ABD4-DA73-4980-1912865013A8}"/>
              </a:ext>
            </a:extLst>
          </p:cNvPr>
          <p:cNvSpPr/>
          <p:nvPr/>
        </p:nvSpPr>
        <p:spPr>
          <a:xfrm>
            <a:off x="1324004" y="2958668"/>
            <a:ext cx="4062703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419;p37">
            <a:extLst>
              <a:ext uri="{FF2B5EF4-FFF2-40B4-BE49-F238E27FC236}">
                <a16:creationId xmlns:a16="http://schemas.microsoft.com/office/drawing/2014/main" id="{A96FA3BC-7CB2-801D-E061-55E35A7539C0}"/>
              </a:ext>
            </a:extLst>
          </p:cNvPr>
          <p:cNvSpPr/>
          <p:nvPr/>
        </p:nvSpPr>
        <p:spPr>
          <a:xfrm>
            <a:off x="713226" y="2902552"/>
            <a:ext cx="4852592" cy="16263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5E9B0F4E-2ED6-F2B5-5364-5ED5F36543E6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A5088061-7165-2F28-1FDF-F1BFFC60DDB1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08E16752-97F0-01CB-88A9-B1D69D9B6DAB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86A1B395-0B1E-EE67-8A3E-8C57E2011BE9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163732F6-7CEC-EEAE-FF43-3B6B36AED374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2AAC471C-2992-96F2-CB63-095381AAB4D4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3C7F61D4-9497-012F-724F-AD6E17F2503D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26F70107-6060-940E-413B-2D8D191A8F3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B32472A8-9028-4302-00CD-BEA2721D222A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A5AB06B9-DBA4-FE76-7F6F-2C1238D638D4}"/>
              </a:ext>
            </a:extLst>
          </p:cNvPr>
          <p:cNvSpPr/>
          <p:nvPr/>
        </p:nvSpPr>
        <p:spPr>
          <a:xfrm>
            <a:off x="713225" y="2895600"/>
            <a:ext cx="4887600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F4AE53C5-B17D-9F29-5813-A3DDE8F51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874" y="3226350"/>
            <a:ext cx="4202947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Project    bjectives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45195-204C-B495-1E0E-B75FF43125D5}"/>
              </a:ext>
            </a:extLst>
          </p:cNvPr>
          <p:cNvSpPr txBox="1"/>
          <p:nvPr/>
        </p:nvSpPr>
        <p:spPr>
          <a:xfrm>
            <a:off x="869821" y="-835780"/>
            <a:ext cx="4843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Case Study: Improved Attendance Using RFID (Samaddar et al., 2023)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 </a:t>
            </a:r>
          </a:p>
        </p:txBody>
      </p:sp>
      <p:sp>
        <p:nvSpPr>
          <p:cNvPr id="10" name="Google Shape;421;p37">
            <a:extLst>
              <a:ext uri="{FF2B5EF4-FFF2-40B4-BE49-F238E27FC236}">
                <a16:creationId xmlns:a16="http://schemas.microsoft.com/office/drawing/2014/main" id="{F28F4B2F-02D5-F9AC-C4E4-17C87FF1DD9E}"/>
              </a:ext>
            </a:extLst>
          </p:cNvPr>
          <p:cNvSpPr txBox="1">
            <a:spLocks/>
          </p:cNvSpPr>
          <p:nvPr/>
        </p:nvSpPr>
        <p:spPr>
          <a:xfrm>
            <a:off x="-4960455" y="3843537"/>
            <a:ext cx="1850998" cy="48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/>
              <a:t>Facilitate Secure, Cashless Transactions</a:t>
            </a:r>
            <a:endParaRPr lang="en-US" sz="1800" dirty="0"/>
          </a:p>
        </p:txBody>
      </p:sp>
      <p:sp>
        <p:nvSpPr>
          <p:cNvPr id="11" name="Google Shape;422;p37">
            <a:extLst>
              <a:ext uri="{FF2B5EF4-FFF2-40B4-BE49-F238E27FC236}">
                <a16:creationId xmlns:a16="http://schemas.microsoft.com/office/drawing/2014/main" id="{6E6BD1D9-2FCF-AC4A-C386-5E80332D5D5C}"/>
              </a:ext>
            </a:extLst>
          </p:cNvPr>
          <p:cNvSpPr txBox="1">
            <a:spLocks/>
          </p:cNvSpPr>
          <p:nvPr/>
        </p:nvSpPr>
        <p:spPr>
          <a:xfrm>
            <a:off x="-5036977" y="4405507"/>
            <a:ext cx="176413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Oswald" panose="00000500000000000000" pitchFamily="2" charset="0"/>
              </a:rPr>
              <a:t>Enable cashless payments within campus premises, ensuring safety and reducing cash-handling risks.</a:t>
            </a:r>
            <a:endParaRPr lang="en-US" sz="1100" dirty="0">
              <a:latin typeface="Oswald" panose="00000500000000000000" pitchFamily="2" charset="0"/>
            </a:endParaRPr>
          </a:p>
        </p:txBody>
      </p:sp>
      <p:sp>
        <p:nvSpPr>
          <p:cNvPr id="12" name="Google Shape;442;p37">
            <a:extLst>
              <a:ext uri="{FF2B5EF4-FFF2-40B4-BE49-F238E27FC236}">
                <a16:creationId xmlns:a16="http://schemas.microsoft.com/office/drawing/2014/main" id="{3AB15F2F-3FDC-F2CD-3FEE-D066AC79BD73}"/>
              </a:ext>
            </a:extLst>
          </p:cNvPr>
          <p:cNvSpPr txBox="1">
            <a:spLocks/>
          </p:cNvSpPr>
          <p:nvPr/>
        </p:nvSpPr>
        <p:spPr>
          <a:xfrm>
            <a:off x="-2530808" y="2238699"/>
            <a:ext cx="1661225" cy="414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Enable Financial Oversight and Analysis</a:t>
            </a:r>
            <a:endParaRPr lang="en-US" sz="2400" dirty="0"/>
          </a:p>
        </p:txBody>
      </p:sp>
      <p:sp>
        <p:nvSpPr>
          <p:cNvPr id="13" name="Google Shape;443;p37">
            <a:extLst>
              <a:ext uri="{FF2B5EF4-FFF2-40B4-BE49-F238E27FC236}">
                <a16:creationId xmlns:a16="http://schemas.microsoft.com/office/drawing/2014/main" id="{4EFB79B4-2F29-6977-EB14-22B354417ACE}"/>
              </a:ext>
            </a:extLst>
          </p:cNvPr>
          <p:cNvSpPr txBox="1">
            <a:spLocks/>
          </p:cNvSpPr>
          <p:nvPr/>
        </p:nvSpPr>
        <p:spPr>
          <a:xfrm>
            <a:off x="-5226319" y="2270255"/>
            <a:ext cx="1855764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Provide Personalized Budget Management</a:t>
            </a:r>
            <a:endParaRPr lang="en-US" dirty="0"/>
          </a:p>
        </p:txBody>
      </p:sp>
      <p:sp>
        <p:nvSpPr>
          <p:cNvPr id="14" name="Google Shape;444;p37">
            <a:extLst>
              <a:ext uri="{FF2B5EF4-FFF2-40B4-BE49-F238E27FC236}">
                <a16:creationId xmlns:a16="http://schemas.microsoft.com/office/drawing/2014/main" id="{185AF70C-9D95-AB83-1502-6619C7D06E15}"/>
              </a:ext>
            </a:extLst>
          </p:cNvPr>
          <p:cNvSpPr txBox="1">
            <a:spLocks/>
          </p:cNvSpPr>
          <p:nvPr/>
        </p:nvSpPr>
        <p:spPr>
          <a:xfrm>
            <a:off x="-5559936" y="2842435"/>
            <a:ext cx="2420643" cy="466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100">
                <a:solidFill>
                  <a:schemeClr val="tx1"/>
                </a:solidFill>
                <a:latin typeface="Oswald" panose="00000500000000000000" pitchFamily="2" charset="0"/>
              </a:rPr>
              <a:t>Offer tools that help students manage their funds, receive budget advice, and track spending tailored to their individual needs.</a:t>
            </a:r>
            <a:endParaRPr lang="en-US" altLang="en-US" sz="1100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sp>
        <p:nvSpPr>
          <p:cNvPr id="15" name="Google Shape;445;p37">
            <a:extLst>
              <a:ext uri="{FF2B5EF4-FFF2-40B4-BE49-F238E27FC236}">
                <a16:creationId xmlns:a16="http://schemas.microsoft.com/office/drawing/2014/main" id="{5656EC01-B5BD-ECF8-7DE0-7CC207FEB7E5}"/>
              </a:ext>
            </a:extLst>
          </p:cNvPr>
          <p:cNvSpPr txBox="1">
            <a:spLocks/>
          </p:cNvSpPr>
          <p:nvPr/>
        </p:nvSpPr>
        <p:spPr>
          <a:xfrm>
            <a:off x="-7541444" y="2239246"/>
            <a:ext cx="151845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Parental Oversight</a:t>
            </a:r>
            <a:endParaRPr lang="en-US" dirty="0"/>
          </a:p>
        </p:txBody>
      </p:sp>
      <p:sp>
        <p:nvSpPr>
          <p:cNvPr id="16" name="Google Shape;446;p37">
            <a:extLst>
              <a:ext uri="{FF2B5EF4-FFF2-40B4-BE49-F238E27FC236}">
                <a16:creationId xmlns:a16="http://schemas.microsoft.com/office/drawing/2014/main" id="{199A3ACD-3A67-A993-D9FA-3E64E7941F92}"/>
              </a:ext>
            </a:extLst>
          </p:cNvPr>
          <p:cNvSpPr txBox="1">
            <a:spLocks/>
          </p:cNvSpPr>
          <p:nvPr/>
        </p:nvSpPr>
        <p:spPr>
          <a:xfrm>
            <a:off x="-2791984" y="2864069"/>
            <a:ext cx="1922401" cy="466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Oswald" panose="00000500000000000000" pitchFamily="2" charset="0"/>
              </a:rPr>
              <a:t>Provide administrators and parents with categorized insights into student expenses, aiding in better financial decision-making and tracking.</a:t>
            </a:r>
            <a:endParaRPr lang="en-US" sz="1100" dirty="0">
              <a:latin typeface="Oswald" panose="00000500000000000000" pitchFamily="2" charset="0"/>
            </a:endParaRPr>
          </a:p>
        </p:txBody>
      </p:sp>
      <p:sp>
        <p:nvSpPr>
          <p:cNvPr id="17" name="Google Shape;447;p37">
            <a:extLst>
              <a:ext uri="{FF2B5EF4-FFF2-40B4-BE49-F238E27FC236}">
                <a16:creationId xmlns:a16="http://schemas.microsoft.com/office/drawing/2014/main" id="{0F3D58A2-390A-EA85-1F4C-FC71B9B38BCD}"/>
              </a:ext>
            </a:extLst>
          </p:cNvPr>
          <p:cNvSpPr txBox="1">
            <a:spLocks/>
          </p:cNvSpPr>
          <p:nvPr/>
        </p:nvSpPr>
        <p:spPr>
          <a:xfrm>
            <a:off x="-2498947" y="3897748"/>
            <a:ext cx="1976701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Ensure Data Integrity and Security</a:t>
            </a:r>
            <a:endParaRPr lang="en-US" sz="1800" dirty="0"/>
          </a:p>
        </p:txBody>
      </p:sp>
      <p:sp>
        <p:nvSpPr>
          <p:cNvPr id="18" name="Google Shape;449;p37">
            <a:extLst>
              <a:ext uri="{FF2B5EF4-FFF2-40B4-BE49-F238E27FC236}">
                <a16:creationId xmlns:a16="http://schemas.microsoft.com/office/drawing/2014/main" id="{350E8A5C-8DF2-D9C7-19E7-FFEAF3E845A0}"/>
              </a:ext>
            </a:extLst>
          </p:cNvPr>
          <p:cNvSpPr txBox="1">
            <a:spLocks/>
          </p:cNvSpPr>
          <p:nvPr/>
        </p:nvSpPr>
        <p:spPr>
          <a:xfrm>
            <a:off x="-8037092" y="3916793"/>
            <a:ext cx="2384133" cy="48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Implement a Scalable Attendance Tracking System Using RFID</a:t>
            </a:r>
            <a:endParaRPr lang="en-US" dirty="0"/>
          </a:p>
        </p:txBody>
      </p:sp>
      <p:sp>
        <p:nvSpPr>
          <p:cNvPr id="19" name="Google Shape;450;p37">
            <a:extLst>
              <a:ext uri="{FF2B5EF4-FFF2-40B4-BE49-F238E27FC236}">
                <a16:creationId xmlns:a16="http://schemas.microsoft.com/office/drawing/2014/main" id="{C95C77E7-9522-28B0-4709-1493B081EE82}"/>
              </a:ext>
            </a:extLst>
          </p:cNvPr>
          <p:cNvSpPr txBox="1">
            <a:spLocks/>
          </p:cNvSpPr>
          <p:nvPr/>
        </p:nvSpPr>
        <p:spPr>
          <a:xfrm>
            <a:off x="-8024891" y="4467190"/>
            <a:ext cx="2203142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Oswald" panose="00000500000000000000" pitchFamily="2" charset="0"/>
              </a:rPr>
              <a:t>Design an RFID-based system that accurately tracks attendance and can be expanded to accommodate more students and courses as needed.</a:t>
            </a:r>
            <a:endParaRPr lang="en-US" sz="1100" dirty="0">
              <a:latin typeface="Oswald" panose="00000500000000000000" pitchFamily="2" charset="0"/>
            </a:endParaRPr>
          </a:p>
        </p:txBody>
      </p:sp>
      <p:sp>
        <p:nvSpPr>
          <p:cNvPr id="20" name="Google Shape;451;p37">
            <a:extLst>
              <a:ext uri="{FF2B5EF4-FFF2-40B4-BE49-F238E27FC236}">
                <a16:creationId xmlns:a16="http://schemas.microsoft.com/office/drawing/2014/main" id="{59B7098C-00B6-B766-D9ED-8933CB0775D3}"/>
              </a:ext>
            </a:extLst>
          </p:cNvPr>
          <p:cNvSpPr txBox="1">
            <a:spLocks/>
          </p:cNvSpPr>
          <p:nvPr/>
        </p:nvSpPr>
        <p:spPr>
          <a:xfrm>
            <a:off x="-8407273" y="2748052"/>
            <a:ext cx="2315999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Oswald" panose="00000500000000000000" pitchFamily="2" charset="0"/>
              </a:rPr>
              <a:t>Parents will be able to real-time access to attendance and spending data.</a:t>
            </a:r>
            <a:endParaRPr lang="en-US" sz="1100" dirty="0">
              <a:latin typeface="Oswald" panose="00000500000000000000" pitchFamily="2" charset="0"/>
            </a:endParaRPr>
          </a:p>
        </p:txBody>
      </p:sp>
      <p:sp>
        <p:nvSpPr>
          <p:cNvPr id="21" name="Google Shape;452;p37">
            <a:extLst>
              <a:ext uri="{FF2B5EF4-FFF2-40B4-BE49-F238E27FC236}">
                <a16:creationId xmlns:a16="http://schemas.microsoft.com/office/drawing/2014/main" id="{182FE723-509A-1A91-8BE3-15D5E5B1834D}"/>
              </a:ext>
            </a:extLst>
          </p:cNvPr>
          <p:cNvSpPr txBox="1">
            <a:spLocks/>
          </p:cNvSpPr>
          <p:nvPr/>
        </p:nvSpPr>
        <p:spPr>
          <a:xfrm>
            <a:off x="-2631029" y="4412805"/>
            <a:ext cx="2072326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>
                <a:latin typeface="Oswald" panose="00000500000000000000" pitchFamily="2" charset="0"/>
              </a:rPr>
              <a:t>Maintain accurate, real-time logs of student attendance and transactions while protecting sensitive data from unauthorized access or breaches.</a:t>
            </a:r>
            <a:endParaRPr lang="en-US" sz="1100" dirty="0">
              <a:latin typeface="Oswald" panose="00000500000000000000" pitchFamily="2" charset="0"/>
            </a:endParaRPr>
          </a:p>
        </p:txBody>
      </p:sp>
      <p:grpSp>
        <p:nvGrpSpPr>
          <p:cNvPr id="54" name="Google Shape;483;p37">
            <a:extLst>
              <a:ext uri="{FF2B5EF4-FFF2-40B4-BE49-F238E27FC236}">
                <a16:creationId xmlns:a16="http://schemas.microsoft.com/office/drawing/2014/main" id="{2121173E-CCED-5173-B8DB-486A3C0C6921}"/>
              </a:ext>
            </a:extLst>
          </p:cNvPr>
          <p:cNvGrpSpPr/>
          <p:nvPr/>
        </p:nvGrpSpPr>
        <p:grpSpPr>
          <a:xfrm>
            <a:off x="785681" y="2993002"/>
            <a:ext cx="459356" cy="459275"/>
            <a:chOff x="6423902" y="3336368"/>
            <a:chExt cx="368487" cy="368452"/>
          </a:xfrm>
        </p:grpSpPr>
        <p:sp>
          <p:nvSpPr>
            <p:cNvPr id="55" name="Google Shape;484;p37">
              <a:extLst>
                <a:ext uri="{FF2B5EF4-FFF2-40B4-BE49-F238E27FC236}">
                  <a16:creationId xmlns:a16="http://schemas.microsoft.com/office/drawing/2014/main" id="{B9E4908C-EC3D-B654-419F-8F96F4C2A380}"/>
                </a:ext>
              </a:extLst>
            </p:cNvPr>
            <p:cNvSpPr/>
            <p:nvPr/>
          </p:nvSpPr>
          <p:spPr>
            <a:xfrm>
              <a:off x="6575629" y="3488094"/>
              <a:ext cx="65075" cy="65040"/>
            </a:xfrm>
            <a:custGeom>
              <a:avLst/>
              <a:gdLst/>
              <a:ahLst/>
              <a:cxnLst/>
              <a:rect l="l" t="t" r="r" b="b"/>
              <a:pathLst>
                <a:path w="1852" h="1851" extrusionOk="0">
                  <a:moveTo>
                    <a:pt x="1226" y="596"/>
                  </a:moveTo>
                  <a:lnTo>
                    <a:pt x="1226" y="1226"/>
                  </a:lnTo>
                  <a:lnTo>
                    <a:pt x="598" y="1226"/>
                  </a:lnTo>
                  <a:lnTo>
                    <a:pt x="598" y="596"/>
                  </a:lnTo>
                  <a:close/>
                  <a:moveTo>
                    <a:pt x="925" y="0"/>
                  </a:moveTo>
                  <a:cubicBezTo>
                    <a:pt x="415" y="0"/>
                    <a:pt x="0" y="414"/>
                    <a:pt x="0" y="925"/>
                  </a:cubicBezTo>
                  <a:cubicBezTo>
                    <a:pt x="0" y="1435"/>
                    <a:pt x="415" y="1850"/>
                    <a:pt x="925" y="1850"/>
                  </a:cubicBezTo>
                  <a:cubicBezTo>
                    <a:pt x="1437" y="1850"/>
                    <a:pt x="1852" y="1435"/>
                    <a:pt x="1852" y="925"/>
                  </a:cubicBezTo>
                  <a:cubicBezTo>
                    <a:pt x="1852" y="415"/>
                    <a:pt x="143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5;p37">
              <a:extLst>
                <a:ext uri="{FF2B5EF4-FFF2-40B4-BE49-F238E27FC236}">
                  <a16:creationId xmlns:a16="http://schemas.microsoft.com/office/drawing/2014/main" id="{999E2BC8-8323-3FAE-B81F-9D5D54FDA24C}"/>
                </a:ext>
              </a:extLst>
            </p:cNvPr>
            <p:cNvSpPr/>
            <p:nvPr/>
          </p:nvSpPr>
          <p:spPr>
            <a:xfrm>
              <a:off x="6423902" y="3336368"/>
              <a:ext cx="368487" cy="368452"/>
            </a:xfrm>
            <a:custGeom>
              <a:avLst/>
              <a:gdLst/>
              <a:ahLst/>
              <a:cxnLst/>
              <a:rect l="l" t="t" r="r" b="b"/>
              <a:pathLst>
                <a:path w="10487" h="10486" extrusionOk="0">
                  <a:moveTo>
                    <a:pt x="5243" y="3701"/>
                  </a:moveTo>
                  <a:cubicBezTo>
                    <a:pt x="6094" y="3701"/>
                    <a:pt x="6785" y="4393"/>
                    <a:pt x="6785" y="5243"/>
                  </a:cubicBezTo>
                  <a:cubicBezTo>
                    <a:pt x="6785" y="6092"/>
                    <a:pt x="6094" y="6784"/>
                    <a:pt x="5243" y="6784"/>
                  </a:cubicBezTo>
                  <a:cubicBezTo>
                    <a:pt x="4394" y="6784"/>
                    <a:pt x="3702" y="6092"/>
                    <a:pt x="3702" y="5243"/>
                  </a:cubicBezTo>
                  <a:cubicBezTo>
                    <a:pt x="3702" y="4393"/>
                    <a:pt x="4394" y="3701"/>
                    <a:pt x="5243" y="3701"/>
                  </a:cubicBezTo>
                  <a:close/>
                  <a:moveTo>
                    <a:pt x="1" y="1"/>
                  </a:moveTo>
                  <a:lnTo>
                    <a:pt x="1" y="2276"/>
                  </a:lnTo>
                  <a:lnTo>
                    <a:pt x="930" y="3206"/>
                  </a:lnTo>
                  <a:lnTo>
                    <a:pt x="930" y="4315"/>
                  </a:lnTo>
                  <a:lnTo>
                    <a:pt x="936" y="4315"/>
                  </a:lnTo>
                  <a:cubicBezTo>
                    <a:pt x="471" y="4712"/>
                    <a:pt x="199" y="5020"/>
                    <a:pt x="184" y="5039"/>
                  </a:cubicBezTo>
                  <a:lnTo>
                    <a:pt x="4" y="5243"/>
                  </a:lnTo>
                  <a:lnTo>
                    <a:pt x="184" y="5447"/>
                  </a:lnTo>
                  <a:cubicBezTo>
                    <a:pt x="200" y="5465"/>
                    <a:pt x="471" y="5773"/>
                    <a:pt x="936" y="6171"/>
                  </a:cubicBezTo>
                  <a:lnTo>
                    <a:pt x="930" y="6171"/>
                  </a:lnTo>
                  <a:lnTo>
                    <a:pt x="930" y="7276"/>
                  </a:lnTo>
                  <a:lnTo>
                    <a:pt x="1" y="8201"/>
                  </a:lnTo>
                  <a:lnTo>
                    <a:pt x="1" y="10485"/>
                  </a:lnTo>
                  <a:lnTo>
                    <a:pt x="630" y="10485"/>
                  </a:lnTo>
                  <a:lnTo>
                    <a:pt x="630" y="8454"/>
                  </a:lnTo>
                  <a:lnTo>
                    <a:pt x="1558" y="7529"/>
                  </a:lnTo>
                  <a:lnTo>
                    <a:pt x="1558" y="6651"/>
                  </a:lnTo>
                  <a:cubicBezTo>
                    <a:pt x="1852" y="6870"/>
                    <a:pt x="2150" y="7065"/>
                    <a:pt x="2459" y="7239"/>
                  </a:cubicBezTo>
                  <a:lnTo>
                    <a:pt x="2459" y="7890"/>
                  </a:lnTo>
                  <a:lnTo>
                    <a:pt x="1558" y="8815"/>
                  </a:lnTo>
                  <a:lnTo>
                    <a:pt x="1558" y="10485"/>
                  </a:lnTo>
                  <a:lnTo>
                    <a:pt x="2159" y="10485"/>
                  </a:lnTo>
                  <a:lnTo>
                    <a:pt x="2159" y="9071"/>
                  </a:lnTo>
                  <a:lnTo>
                    <a:pt x="3087" y="8146"/>
                  </a:lnTo>
                  <a:lnTo>
                    <a:pt x="3087" y="7539"/>
                  </a:lnTo>
                  <a:cubicBezTo>
                    <a:pt x="3398" y="7673"/>
                    <a:pt x="3708" y="7779"/>
                    <a:pt x="4015" y="7858"/>
                  </a:cubicBezTo>
                  <a:lnTo>
                    <a:pt x="4015" y="8507"/>
                  </a:lnTo>
                  <a:lnTo>
                    <a:pt x="3087" y="9432"/>
                  </a:lnTo>
                  <a:lnTo>
                    <a:pt x="3087" y="10485"/>
                  </a:lnTo>
                  <a:lnTo>
                    <a:pt x="3688" y="10485"/>
                  </a:lnTo>
                  <a:lnTo>
                    <a:pt x="3688" y="9687"/>
                  </a:lnTo>
                  <a:lnTo>
                    <a:pt x="4616" y="8762"/>
                  </a:lnTo>
                  <a:lnTo>
                    <a:pt x="4616" y="7977"/>
                  </a:lnTo>
                  <a:cubicBezTo>
                    <a:pt x="4823" y="8003"/>
                    <a:pt x="5026" y="8017"/>
                    <a:pt x="5230" y="8017"/>
                  </a:cubicBezTo>
                  <a:cubicBezTo>
                    <a:pt x="5432" y="8017"/>
                    <a:pt x="5635" y="8004"/>
                    <a:pt x="5845" y="7977"/>
                  </a:cubicBezTo>
                  <a:lnTo>
                    <a:pt x="5845" y="8762"/>
                  </a:lnTo>
                  <a:lnTo>
                    <a:pt x="6773" y="9687"/>
                  </a:lnTo>
                  <a:lnTo>
                    <a:pt x="6773" y="10485"/>
                  </a:lnTo>
                  <a:lnTo>
                    <a:pt x="7401" y="10485"/>
                  </a:lnTo>
                  <a:lnTo>
                    <a:pt x="7401" y="9432"/>
                  </a:lnTo>
                  <a:lnTo>
                    <a:pt x="6473" y="8507"/>
                  </a:lnTo>
                  <a:lnTo>
                    <a:pt x="6473" y="7858"/>
                  </a:lnTo>
                  <a:cubicBezTo>
                    <a:pt x="6781" y="7779"/>
                    <a:pt x="7090" y="7673"/>
                    <a:pt x="7401" y="7539"/>
                  </a:cubicBezTo>
                  <a:lnTo>
                    <a:pt x="7401" y="8146"/>
                  </a:lnTo>
                  <a:lnTo>
                    <a:pt x="8329" y="9071"/>
                  </a:lnTo>
                  <a:lnTo>
                    <a:pt x="8329" y="10485"/>
                  </a:lnTo>
                  <a:lnTo>
                    <a:pt x="8930" y="10485"/>
                  </a:lnTo>
                  <a:lnTo>
                    <a:pt x="8930" y="8815"/>
                  </a:lnTo>
                  <a:lnTo>
                    <a:pt x="8029" y="7890"/>
                  </a:lnTo>
                  <a:lnTo>
                    <a:pt x="8029" y="7239"/>
                  </a:lnTo>
                  <a:cubicBezTo>
                    <a:pt x="8339" y="7065"/>
                    <a:pt x="8637" y="6869"/>
                    <a:pt x="8930" y="6651"/>
                  </a:cubicBezTo>
                  <a:lnTo>
                    <a:pt x="8930" y="7527"/>
                  </a:lnTo>
                  <a:lnTo>
                    <a:pt x="9858" y="8455"/>
                  </a:lnTo>
                  <a:lnTo>
                    <a:pt x="9858" y="10485"/>
                  </a:lnTo>
                  <a:lnTo>
                    <a:pt x="10487" y="10485"/>
                  </a:lnTo>
                  <a:lnTo>
                    <a:pt x="10487" y="8209"/>
                  </a:lnTo>
                  <a:lnTo>
                    <a:pt x="9557" y="7281"/>
                  </a:lnTo>
                  <a:lnTo>
                    <a:pt x="9557" y="6171"/>
                  </a:lnTo>
                  <a:lnTo>
                    <a:pt x="9553" y="6171"/>
                  </a:lnTo>
                  <a:cubicBezTo>
                    <a:pt x="10017" y="5773"/>
                    <a:pt x="10289" y="5465"/>
                    <a:pt x="10304" y="5447"/>
                  </a:cubicBezTo>
                  <a:lnTo>
                    <a:pt x="10484" y="5243"/>
                  </a:lnTo>
                  <a:lnTo>
                    <a:pt x="10304" y="5038"/>
                  </a:lnTo>
                  <a:cubicBezTo>
                    <a:pt x="10289" y="5020"/>
                    <a:pt x="10017" y="4712"/>
                    <a:pt x="9553" y="4314"/>
                  </a:cubicBezTo>
                  <a:lnTo>
                    <a:pt x="9557" y="4314"/>
                  </a:lnTo>
                  <a:lnTo>
                    <a:pt x="9557" y="3204"/>
                  </a:lnTo>
                  <a:lnTo>
                    <a:pt x="10487" y="2276"/>
                  </a:lnTo>
                  <a:lnTo>
                    <a:pt x="10487" y="1"/>
                  </a:lnTo>
                  <a:lnTo>
                    <a:pt x="9858" y="1"/>
                  </a:lnTo>
                  <a:lnTo>
                    <a:pt x="9858" y="2031"/>
                  </a:lnTo>
                  <a:lnTo>
                    <a:pt x="8930" y="2956"/>
                  </a:lnTo>
                  <a:lnTo>
                    <a:pt x="8930" y="3835"/>
                  </a:lnTo>
                  <a:cubicBezTo>
                    <a:pt x="8638" y="3616"/>
                    <a:pt x="8339" y="3421"/>
                    <a:pt x="8029" y="3246"/>
                  </a:cubicBezTo>
                  <a:lnTo>
                    <a:pt x="8029" y="2596"/>
                  </a:lnTo>
                  <a:lnTo>
                    <a:pt x="8930" y="1670"/>
                  </a:lnTo>
                  <a:lnTo>
                    <a:pt x="8930" y="1"/>
                  </a:lnTo>
                  <a:lnTo>
                    <a:pt x="8329" y="1"/>
                  </a:lnTo>
                  <a:lnTo>
                    <a:pt x="8329" y="1415"/>
                  </a:lnTo>
                  <a:lnTo>
                    <a:pt x="7401" y="2340"/>
                  </a:lnTo>
                  <a:lnTo>
                    <a:pt x="7401" y="2946"/>
                  </a:lnTo>
                  <a:cubicBezTo>
                    <a:pt x="7090" y="2813"/>
                    <a:pt x="6779" y="2706"/>
                    <a:pt x="6473" y="2629"/>
                  </a:cubicBezTo>
                  <a:lnTo>
                    <a:pt x="6473" y="1979"/>
                  </a:lnTo>
                  <a:lnTo>
                    <a:pt x="7401" y="1054"/>
                  </a:lnTo>
                  <a:lnTo>
                    <a:pt x="7401" y="1"/>
                  </a:lnTo>
                  <a:lnTo>
                    <a:pt x="6800" y="1"/>
                  </a:lnTo>
                  <a:lnTo>
                    <a:pt x="6800" y="798"/>
                  </a:lnTo>
                  <a:lnTo>
                    <a:pt x="5872" y="1723"/>
                  </a:lnTo>
                  <a:lnTo>
                    <a:pt x="5872" y="2510"/>
                  </a:lnTo>
                  <a:cubicBezTo>
                    <a:pt x="5660" y="2482"/>
                    <a:pt x="5452" y="2468"/>
                    <a:pt x="5244" y="2468"/>
                  </a:cubicBezTo>
                  <a:cubicBezTo>
                    <a:pt x="5038" y="2468"/>
                    <a:pt x="4831" y="2482"/>
                    <a:pt x="4616" y="2510"/>
                  </a:cubicBezTo>
                  <a:lnTo>
                    <a:pt x="4616" y="1723"/>
                  </a:lnTo>
                  <a:lnTo>
                    <a:pt x="3688" y="798"/>
                  </a:lnTo>
                  <a:lnTo>
                    <a:pt x="3688" y="1"/>
                  </a:lnTo>
                  <a:lnTo>
                    <a:pt x="3087" y="1"/>
                  </a:lnTo>
                  <a:lnTo>
                    <a:pt x="3087" y="1054"/>
                  </a:lnTo>
                  <a:lnTo>
                    <a:pt x="4015" y="1979"/>
                  </a:lnTo>
                  <a:lnTo>
                    <a:pt x="4015" y="2629"/>
                  </a:lnTo>
                  <a:cubicBezTo>
                    <a:pt x="3708" y="2706"/>
                    <a:pt x="3398" y="2813"/>
                    <a:pt x="3087" y="2946"/>
                  </a:cubicBezTo>
                  <a:lnTo>
                    <a:pt x="3087" y="2340"/>
                  </a:lnTo>
                  <a:lnTo>
                    <a:pt x="2159" y="1415"/>
                  </a:lnTo>
                  <a:lnTo>
                    <a:pt x="2159" y="1"/>
                  </a:lnTo>
                  <a:lnTo>
                    <a:pt x="1558" y="1"/>
                  </a:lnTo>
                  <a:lnTo>
                    <a:pt x="1558" y="1670"/>
                  </a:lnTo>
                  <a:lnTo>
                    <a:pt x="2459" y="2596"/>
                  </a:lnTo>
                  <a:lnTo>
                    <a:pt x="2459" y="3246"/>
                  </a:lnTo>
                  <a:cubicBezTo>
                    <a:pt x="2148" y="3420"/>
                    <a:pt x="1851" y="3616"/>
                    <a:pt x="1558" y="3835"/>
                  </a:cubicBezTo>
                  <a:lnTo>
                    <a:pt x="1558" y="2959"/>
                  </a:lnTo>
                  <a:lnTo>
                    <a:pt x="630" y="20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Graphic 56" descr="Wallet outline">
            <a:extLst>
              <a:ext uri="{FF2B5EF4-FFF2-40B4-BE49-F238E27FC236}">
                <a16:creationId xmlns:a16="http://schemas.microsoft.com/office/drawing/2014/main" id="{DC074540-0B1C-8369-549C-9568D9216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903" y="3463455"/>
            <a:ext cx="552162" cy="552162"/>
          </a:xfrm>
          <a:prstGeom prst="rect">
            <a:avLst/>
          </a:prstGeom>
        </p:spPr>
      </p:pic>
      <p:pic>
        <p:nvPicPr>
          <p:cNvPr id="58" name="Graphic 57" descr="Presentation with pie chart with solid fill">
            <a:extLst>
              <a:ext uri="{FF2B5EF4-FFF2-40B4-BE49-F238E27FC236}">
                <a16:creationId xmlns:a16="http://schemas.microsoft.com/office/drawing/2014/main" id="{6C0BC785-18A9-706C-CC33-2C4037B25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941" y="4010437"/>
            <a:ext cx="576000" cy="576000"/>
          </a:xfrm>
          <a:prstGeom prst="rect">
            <a:avLst/>
          </a:prstGeom>
        </p:spPr>
      </p:pic>
      <p:grpSp>
        <p:nvGrpSpPr>
          <p:cNvPr id="59" name="Google Shape;4215;p119">
            <a:extLst>
              <a:ext uri="{FF2B5EF4-FFF2-40B4-BE49-F238E27FC236}">
                <a16:creationId xmlns:a16="http://schemas.microsoft.com/office/drawing/2014/main" id="{74966C9D-20B3-5019-5E1D-286B551E5E8C}"/>
              </a:ext>
            </a:extLst>
          </p:cNvPr>
          <p:cNvGrpSpPr/>
          <p:nvPr/>
        </p:nvGrpSpPr>
        <p:grpSpPr>
          <a:xfrm>
            <a:off x="5019425" y="2943768"/>
            <a:ext cx="524929" cy="533726"/>
            <a:chOff x="3245475" y="2656700"/>
            <a:chExt cx="428175" cy="428100"/>
          </a:xfrm>
          <a:solidFill>
            <a:schemeClr val="accent1"/>
          </a:solidFill>
        </p:grpSpPr>
        <p:sp>
          <p:nvSpPr>
            <p:cNvPr id="60" name="Google Shape;4216;p119">
              <a:extLst>
                <a:ext uri="{FF2B5EF4-FFF2-40B4-BE49-F238E27FC236}">
                  <a16:creationId xmlns:a16="http://schemas.microsoft.com/office/drawing/2014/main" id="{4B2A5468-AA8F-81F3-F2BB-CF4FF632708E}"/>
                </a:ext>
              </a:extLst>
            </p:cNvPr>
            <p:cNvSpPr/>
            <p:nvPr/>
          </p:nvSpPr>
          <p:spPr>
            <a:xfrm>
              <a:off x="3245475" y="2656700"/>
              <a:ext cx="428175" cy="428100"/>
            </a:xfrm>
            <a:custGeom>
              <a:avLst/>
              <a:gdLst/>
              <a:ahLst/>
              <a:cxnLst/>
              <a:rect l="l" t="t" r="r" b="b"/>
              <a:pathLst>
                <a:path w="17127" h="17124" extrusionOk="0">
                  <a:moveTo>
                    <a:pt x="11068" y="7490"/>
                  </a:moveTo>
                  <a:cubicBezTo>
                    <a:pt x="11230" y="7490"/>
                    <a:pt x="11361" y="7621"/>
                    <a:pt x="11361" y="7783"/>
                  </a:cubicBezTo>
                  <a:lnTo>
                    <a:pt x="11361" y="8294"/>
                  </a:lnTo>
                  <a:lnTo>
                    <a:pt x="5764" y="8294"/>
                  </a:lnTo>
                  <a:lnTo>
                    <a:pt x="5764" y="7783"/>
                  </a:lnTo>
                  <a:cubicBezTo>
                    <a:pt x="5764" y="7621"/>
                    <a:pt x="5895" y="7490"/>
                    <a:pt x="6057" y="7490"/>
                  </a:cubicBezTo>
                  <a:close/>
                  <a:moveTo>
                    <a:pt x="8429" y="668"/>
                  </a:moveTo>
                  <a:cubicBezTo>
                    <a:pt x="10435" y="668"/>
                    <a:pt x="12248" y="1933"/>
                    <a:pt x="12940" y="3814"/>
                  </a:cubicBezTo>
                  <a:cubicBezTo>
                    <a:pt x="12989" y="3947"/>
                    <a:pt x="13114" y="4034"/>
                    <a:pt x="13254" y="4034"/>
                  </a:cubicBezTo>
                  <a:cubicBezTo>
                    <a:pt x="13266" y="4034"/>
                    <a:pt x="13278" y="4033"/>
                    <a:pt x="13290" y="4032"/>
                  </a:cubicBezTo>
                  <a:cubicBezTo>
                    <a:pt x="13350" y="4025"/>
                    <a:pt x="13412" y="4022"/>
                    <a:pt x="13475" y="4022"/>
                  </a:cubicBezTo>
                  <a:cubicBezTo>
                    <a:pt x="13476" y="4022"/>
                    <a:pt x="13476" y="4022"/>
                    <a:pt x="13477" y="4022"/>
                  </a:cubicBezTo>
                  <a:cubicBezTo>
                    <a:pt x="14590" y="4022"/>
                    <a:pt x="15415" y="5055"/>
                    <a:pt x="15170" y="6141"/>
                  </a:cubicBezTo>
                  <a:cubicBezTo>
                    <a:pt x="15134" y="6301"/>
                    <a:pt x="15219" y="6463"/>
                    <a:pt x="15371" y="6524"/>
                  </a:cubicBezTo>
                  <a:cubicBezTo>
                    <a:pt x="16141" y="6836"/>
                    <a:pt x="16583" y="7651"/>
                    <a:pt x="16423" y="8467"/>
                  </a:cubicBezTo>
                  <a:cubicBezTo>
                    <a:pt x="16264" y="9282"/>
                    <a:pt x="15549" y="9871"/>
                    <a:pt x="14718" y="9871"/>
                  </a:cubicBezTo>
                  <a:lnTo>
                    <a:pt x="12030" y="9871"/>
                  </a:lnTo>
                  <a:lnTo>
                    <a:pt x="12030" y="7783"/>
                  </a:lnTo>
                  <a:cubicBezTo>
                    <a:pt x="12030" y="7253"/>
                    <a:pt x="11598" y="6823"/>
                    <a:pt x="11068" y="6823"/>
                  </a:cubicBezTo>
                  <a:lnTo>
                    <a:pt x="6057" y="6823"/>
                  </a:lnTo>
                  <a:cubicBezTo>
                    <a:pt x="5525" y="6823"/>
                    <a:pt x="5095" y="7253"/>
                    <a:pt x="5095" y="7783"/>
                  </a:cubicBezTo>
                  <a:lnTo>
                    <a:pt x="5095" y="9872"/>
                  </a:lnTo>
                  <a:lnTo>
                    <a:pt x="3227" y="9872"/>
                  </a:lnTo>
                  <a:cubicBezTo>
                    <a:pt x="1817" y="9872"/>
                    <a:pt x="670" y="8726"/>
                    <a:pt x="670" y="7315"/>
                  </a:cubicBezTo>
                  <a:cubicBezTo>
                    <a:pt x="670" y="5905"/>
                    <a:pt x="1817" y="4760"/>
                    <a:pt x="3227" y="4760"/>
                  </a:cubicBezTo>
                  <a:cubicBezTo>
                    <a:pt x="3264" y="4760"/>
                    <a:pt x="3302" y="4760"/>
                    <a:pt x="3340" y="4762"/>
                  </a:cubicBezTo>
                  <a:lnTo>
                    <a:pt x="3376" y="4763"/>
                  </a:lnTo>
                  <a:lnTo>
                    <a:pt x="3381" y="4763"/>
                  </a:lnTo>
                  <a:cubicBezTo>
                    <a:pt x="3690" y="4781"/>
                    <a:pt x="3996" y="4857"/>
                    <a:pt x="4279" y="4984"/>
                  </a:cubicBezTo>
                  <a:cubicBezTo>
                    <a:pt x="4321" y="5004"/>
                    <a:pt x="4369" y="5014"/>
                    <a:pt x="4416" y="5014"/>
                  </a:cubicBezTo>
                  <a:cubicBezTo>
                    <a:pt x="4573" y="5014"/>
                    <a:pt x="4711" y="4904"/>
                    <a:pt x="4743" y="4750"/>
                  </a:cubicBezTo>
                  <a:cubicBezTo>
                    <a:pt x="4776" y="4596"/>
                    <a:pt x="4698" y="4439"/>
                    <a:pt x="4554" y="4374"/>
                  </a:cubicBezTo>
                  <a:cubicBezTo>
                    <a:pt x="4316" y="4268"/>
                    <a:pt x="4066" y="4189"/>
                    <a:pt x="3811" y="4143"/>
                  </a:cubicBezTo>
                  <a:cubicBezTo>
                    <a:pt x="4395" y="2110"/>
                    <a:pt x="6281" y="668"/>
                    <a:pt x="8429" y="668"/>
                  </a:cubicBezTo>
                  <a:close/>
                  <a:moveTo>
                    <a:pt x="11361" y="8963"/>
                  </a:moveTo>
                  <a:lnTo>
                    <a:pt x="11361" y="14983"/>
                  </a:lnTo>
                  <a:lnTo>
                    <a:pt x="5764" y="14983"/>
                  </a:lnTo>
                  <a:lnTo>
                    <a:pt x="5764" y="8963"/>
                  </a:lnTo>
                  <a:close/>
                  <a:moveTo>
                    <a:pt x="11361" y="15651"/>
                  </a:moveTo>
                  <a:lnTo>
                    <a:pt x="11361" y="16163"/>
                  </a:lnTo>
                  <a:cubicBezTo>
                    <a:pt x="11361" y="16323"/>
                    <a:pt x="11230" y="16454"/>
                    <a:pt x="11068" y="16454"/>
                  </a:cubicBezTo>
                  <a:lnTo>
                    <a:pt x="6057" y="16454"/>
                  </a:lnTo>
                  <a:cubicBezTo>
                    <a:pt x="5895" y="16454"/>
                    <a:pt x="5764" y="16323"/>
                    <a:pt x="5764" y="16163"/>
                  </a:cubicBezTo>
                  <a:lnTo>
                    <a:pt x="5764" y="15651"/>
                  </a:lnTo>
                  <a:close/>
                  <a:moveTo>
                    <a:pt x="8431" y="0"/>
                  </a:moveTo>
                  <a:cubicBezTo>
                    <a:pt x="8301" y="0"/>
                    <a:pt x="8171" y="5"/>
                    <a:pt x="8040" y="14"/>
                  </a:cubicBezTo>
                  <a:cubicBezTo>
                    <a:pt x="5699" y="181"/>
                    <a:pt x="3724" y="1822"/>
                    <a:pt x="3130" y="4093"/>
                  </a:cubicBezTo>
                  <a:cubicBezTo>
                    <a:pt x="1396" y="4143"/>
                    <a:pt x="1" y="5570"/>
                    <a:pt x="1" y="7315"/>
                  </a:cubicBezTo>
                  <a:cubicBezTo>
                    <a:pt x="1" y="9094"/>
                    <a:pt x="1447" y="10540"/>
                    <a:pt x="3227" y="10540"/>
                  </a:cubicBezTo>
                  <a:lnTo>
                    <a:pt x="5095" y="10540"/>
                  </a:lnTo>
                  <a:lnTo>
                    <a:pt x="5095" y="16163"/>
                  </a:lnTo>
                  <a:cubicBezTo>
                    <a:pt x="5095" y="16693"/>
                    <a:pt x="5525" y="17123"/>
                    <a:pt x="6055" y="17123"/>
                  </a:cubicBezTo>
                  <a:lnTo>
                    <a:pt x="11068" y="17123"/>
                  </a:lnTo>
                  <a:cubicBezTo>
                    <a:pt x="11598" y="17123"/>
                    <a:pt x="12028" y="16693"/>
                    <a:pt x="12028" y="16163"/>
                  </a:cubicBezTo>
                  <a:lnTo>
                    <a:pt x="12028" y="10540"/>
                  </a:lnTo>
                  <a:lnTo>
                    <a:pt x="14718" y="10540"/>
                  </a:lnTo>
                  <a:cubicBezTo>
                    <a:pt x="16045" y="10540"/>
                    <a:pt x="17125" y="9462"/>
                    <a:pt x="17125" y="8135"/>
                  </a:cubicBezTo>
                  <a:cubicBezTo>
                    <a:pt x="17126" y="7252"/>
                    <a:pt x="16644" y="6440"/>
                    <a:pt x="15866" y="6021"/>
                  </a:cubicBezTo>
                  <a:cubicBezTo>
                    <a:pt x="15876" y="5935"/>
                    <a:pt x="15881" y="5848"/>
                    <a:pt x="15881" y="5760"/>
                  </a:cubicBezTo>
                  <a:cubicBezTo>
                    <a:pt x="15881" y="4434"/>
                    <a:pt x="14803" y="3356"/>
                    <a:pt x="13478" y="3355"/>
                  </a:cubicBezTo>
                  <a:cubicBezTo>
                    <a:pt x="12619" y="1311"/>
                    <a:pt x="10622" y="0"/>
                    <a:pt x="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17;p119">
              <a:extLst>
                <a:ext uri="{FF2B5EF4-FFF2-40B4-BE49-F238E27FC236}">
                  <a16:creationId xmlns:a16="http://schemas.microsoft.com/office/drawing/2014/main" id="{31A83720-E649-25FC-C8E2-94FA479D281A}"/>
                </a:ext>
              </a:extLst>
            </p:cNvPr>
            <p:cNvSpPr/>
            <p:nvPr/>
          </p:nvSpPr>
          <p:spPr>
            <a:xfrm>
              <a:off x="3371700" y="2784250"/>
              <a:ext cx="18925" cy="16925"/>
            </a:xfrm>
            <a:custGeom>
              <a:avLst/>
              <a:gdLst/>
              <a:ahLst/>
              <a:cxnLst/>
              <a:rect l="l" t="t" r="r" b="b"/>
              <a:pathLst>
                <a:path w="757" h="677" extrusionOk="0">
                  <a:moveTo>
                    <a:pt x="375" y="0"/>
                  </a:moveTo>
                  <a:cubicBezTo>
                    <a:pt x="298" y="0"/>
                    <a:pt x="220" y="27"/>
                    <a:pt x="157" y="82"/>
                  </a:cubicBezTo>
                  <a:cubicBezTo>
                    <a:pt x="17" y="201"/>
                    <a:pt x="0" y="412"/>
                    <a:pt x="121" y="553"/>
                  </a:cubicBezTo>
                  <a:lnTo>
                    <a:pt x="126" y="558"/>
                  </a:lnTo>
                  <a:cubicBezTo>
                    <a:pt x="193" y="636"/>
                    <a:pt x="287" y="676"/>
                    <a:pt x="382" y="676"/>
                  </a:cubicBezTo>
                  <a:cubicBezTo>
                    <a:pt x="458" y="676"/>
                    <a:pt x="535" y="650"/>
                    <a:pt x="597" y="597"/>
                  </a:cubicBezTo>
                  <a:cubicBezTo>
                    <a:pt x="738" y="478"/>
                    <a:pt x="756" y="267"/>
                    <a:pt x="637" y="126"/>
                  </a:cubicBezTo>
                  <a:lnTo>
                    <a:pt x="629" y="116"/>
                  </a:lnTo>
                  <a:cubicBezTo>
                    <a:pt x="562" y="40"/>
                    <a:pt x="469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18;p119">
              <a:extLst>
                <a:ext uri="{FF2B5EF4-FFF2-40B4-BE49-F238E27FC236}">
                  <a16:creationId xmlns:a16="http://schemas.microsoft.com/office/drawing/2014/main" id="{61F55A57-E372-4F84-DEC3-BF9C692AE631}"/>
                </a:ext>
              </a:extLst>
            </p:cNvPr>
            <p:cNvSpPr/>
            <p:nvPr/>
          </p:nvSpPr>
          <p:spPr>
            <a:xfrm>
              <a:off x="3450550" y="3049100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57" y="1"/>
                  </a:moveTo>
                  <a:cubicBezTo>
                    <a:pt x="198" y="1"/>
                    <a:pt x="62" y="113"/>
                    <a:pt x="32" y="269"/>
                  </a:cubicBezTo>
                  <a:cubicBezTo>
                    <a:pt x="0" y="426"/>
                    <a:pt x="84" y="581"/>
                    <a:pt x="231" y="644"/>
                  </a:cubicBezTo>
                  <a:cubicBezTo>
                    <a:pt x="272" y="660"/>
                    <a:pt x="315" y="669"/>
                    <a:pt x="358" y="669"/>
                  </a:cubicBezTo>
                  <a:cubicBezTo>
                    <a:pt x="467" y="669"/>
                    <a:pt x="573" y="615"/>
                    <a:pt x="637" y="519"/>
                  </a:cubicBezTo>
                  <a:cubicBezTo>
                    <a:pt x="727" y="387"/>
                    <a:pt x="709" y="210"/>
                    <a:pt x="596" y="97"/>
                  </a:cubicBezTo>
                  <a:cubicBezTo>
                    <a:pt x="534" y="35"/>
                    <a:pt x="449" y="1"/>
                    <a:pt x="360" y="1"/>
                  </a:cubicBezTo>
                  <a:cubicBezTo>
                    <a:pt x="359" y="1"/>
                    <a:pt x="358" y="1"/>
                    <a:pt x="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19;p119">
              <a:extLst>
                <a:ext uri="{FF2B5EF4-FFF2-40B4-BE49-F238E27FC236}">
                  <a16:creationId xmlns:a16="http://schemas.microsoft.com/office/drawing/2014/main" id="{6AF18D48-71A9-C8FD-FA9C-980B24DA4175}"/>
                </a:ext>
              </a:extLst>
            </p:cNvPr>
            <p:cNvSpPr/>
            <p:nvPr/>
          </p:nvSpPr>
          <p:spPr>
            <a:xfrm>
              <a:off x="3406900" y="2920625"/>
              <a:ext cx="105150" cy="34725"/>
            </a:xfrm>
            <a:custGeom>
              <a:avLst/>
              <a:gdLst/>
              <a:ahLst/>
              <a:cxnLst/>
              <a:rect l="l" t="t" r="r" b="b"/>
              <a:pathLst>
                <a:path w="4206" h="1389" extrusionOk="0">
                  <a:moveTo>
                    <a:pt x="2106" y="0"/>
                  </a:moveTo>
                  <a:cubicBezTo>
                    <a:pt x="1391" y="0"/>
                    <a:pt x="677" y="273"/>
                    <a:pt x="132" y="817"/>
                  </a:cubicBezTo>
                  <a:cubicBezTo>
                    <a:pt x="1" y="948"/>
                    <a:pt x="1" y="1161"/>
                    <a:pt x="132" y="1290"/>
                  </a:cubicBezTo>
                  <a:cubicBezTo>
                    <a:pt x="197" y="1356"/>
                    <a:pt x="283" y="1388"/>
                    <a:pt x="369" y="1388"/>
                  </a:cubicBezTo>
                  <a:cubicBezTo>
                    <a:pt x="454" y="1388"/>
                    <a:pt x="539" y="1356"/>
                    <a:pt x="605" y="1292"/>
                  </a:cubicBezTo>
                  <a:cubicBezTo>
                    <a:pt x="1019" y="877"/>
                    <a:pt x="1562" y="670"/>
                    <a:pt x="2106" y="670"/>
                  </a:cubicBezTo>
                  <a:cubicBezTo>
                    <a:pt x="2649" y="670"/>
                    <a:pt x="3192" y="877"/>
                    <a:pt x="3607" y="1292"/>
                  </a:cubicBezTo>
                  <a:cubicBezTo>
                    <a:pt x="3671" y="1353"/>
                    <a:pt x="3754" y="1384"/>
                    <a:pt x="3837" y="1384"/>
                  </a:cubicBezTo>
                  <a:cubicBezTo>
                    <a:pt x="3923" y="1384"/>
                    <a:pt x="4009" y="1351"/>
                    <a:pt x="4075" y="1285"/>
                  </a:cubicBezTo>
                  <a:cubicBezTo>
                    <a:pt x="4202" y="1158"/>
                    <a:pt x="4205" y="950"/>
                    <a:pt x="4079" y="817"/>
                  </a:cubicBezTo>
                  <a:cubicBezTo>
                    <a:pt x="3535" y="273"/>
                    <a:pt x="2820" y="0"/>
                    <a:pt x="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220;p119">
              <a:extLst>
                <a:ext uri="{FF2B5EF4-FFF2-40B4-BE49-F238E27FC236}">
                  <a16:creationId xmlns:a16="http://schemas.microsoft.com/office/drawing/2014/main" id="{984D6A3A-167A-0521-8A03-268C73AF2278}"/>
                </a:ext>
              </a:extLst>
            </p:cNvPr>
            <p:cNvSpPr/>
            <p:nvPr/>
          </p:nvSpPr>
          <p:spPr>
            <a:xfrm>
              <a:off x="3429650" y="2952700"/>
              <a:ext cx="59775" cy="25250"/>
            </a:xfrm>
            <a:custGeom>
              <a:avLst/>
              <a:gdLst/>
              <a:ahLst/>
              <a:cxnLst/>
              <a:rect l="l" t="t" r="r" b="b"/>
              <a:pathLst>
                <a:path w="2391" h="1010" extrusionOk="0">
                  <a:moveTo>
                    <a:pt x="1196" y="0"/>
                  </a:moveTo>
                  <a:cubicBezTo>
                    <a:pt x="810" y="0"/>
                    <a:pt x="423" y="147"/>
                    <a:pt x="128" y="441"/>
                  </a:cubicBezTo>
                  <a:cubicBezTo>
                    <a:pt x="1" y="572"/>
                    <a:pt x="1" y="783"/>
                    <a:pt x="130" y="912"/>
                  </a:cubicBezTo>
                  <a:cubicBezTo>
                    <a:pt x="196" y="977"/>
                    <a:pt x="282" y="1010"/>
                    <a:pt x="368" y="1010"/>
                  </a:cubicBezTo>
                  <a:cubicBezTo>
                    <a:pt x="452" y="1010"/>
                    <a:pt x="536" y="978"/>
                    <a:pt x="601" y="915"/>
                  </a:cubicBezTo>
                  <a:cubicBezTo>
                    <a:pt x="765" y="751"/>
                    <a:pt x="980" y="668"/>
                    <a:pt x="1196" y="668"/>
                  </a:cubicBezTo>
                  <a:cubicBezTo>
                    <a:pt x="1411" y="668"/>
                    <a:pt x="1626" y="751"/>
                    <a:pt x="1790" y="915"/>
                  </a:cubicBezTo>
                  <a:cubicBezTo>
                    <a:pt x="1855" y="978"/>
                    <a:pt x="1939" y="1010"/>
                    <a:pt x="2023" y="1010"/>
                  </a:cubicBezTo>
                  <a:cubicBezTo>
                    <a:pt x="2109" y="1010"/>
                    <a:pt x="2195" y="977"/>
                    <a:pt x="2260" y="912"/>
                  </a:cubicBezTo>
                  <a:cubicBezTo>
                    <a:pt x="2391" y="783"/>
                    <a:pt x="2391" y="572"/>
                    <a:pt x="2263" y="441"/>
                  </a:cubicBezTo>
                  <a:cubicBezTo>
                    <a:pt x="1968" y="147"/>
                    <a:pt x="1582" y="0"/>
                    <a:pt x="11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221;p119">
              <a:extLst>
                <a:ext uri="{FF2B5EF4-FFF2-40B4-BE49-F238E27FC236}">
                  <a16:creationId xmlns:a16="http://schemas.microsoft.com/office/drawing/2014/main" id="{7809E55D-85CE-E18B-E395-5F4AC83C0681}"/>
                </a:ext>
              </a:extLst>
            </p:cNvPr>
            <p:cNvSpPr/>
            <p:nvPr/>
          </p:nvSpPr>
          <p:spPr>
            <a:xfrm>
              <a:off x="3450550" y="2982775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60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0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222;p119">
              <a:extLst>
                <a:ext uri="{FF2B5EF4-FFF2-40B4-BE49-F238E27FC236}">
                  <a16:creationId xmlns:a16="http://schemas.microsoft.com/office/drawing/2014/main" id="{6EA667E0-A026-1749-522A-C5C1AF627AE3}"/>
                </a:ext>
              </a:extLst>
            </p:cNvPr>
            <p:cNvSpPr/>
            <p:nvPr/>
          </p:nvSpPr>
          <p:spPr>
            <a:xfrm>
              <a:off x="3565550" y="2981950"/>
              <a:ext cx="62900" cy="72000"/>
            </a:xfrm>
            <a:custGeom>
              <a:avLst/>
              <a:gdLst/>
              <a:ahLst/>
              <a:cxnLst/>
              <a:rect l="l" t="t" r="r" b="b"/>
              <a:pathLst>
                <a:path w="2516" h="2880" extrusionOk="0">
                  <a:moveTo>
                    <a:pt x="2182" y="0"/>
                  </a:moveTo>
                  <a:cubicBezTo>
                    <a:pt x="1997" y="0"/>
                    <a:pt x="1846" y="149"/>
                    <a:pt x="1846" y="334"/>
                  </a:cubicBezTo>
                  <a:lnTo>
                    <a:pt x="1846" y="1638"/>
                  </a:lnTo>
                  <a:lnTo>
                    <a:pt x="1176" y="1638"/>
                  </a:lnTo>
                  <a:lnTo>
                    <a:pt x="1180" y="1635"/>
                  </a:lnTo>
                  <a:cubicBezTo>
                    <a:pt x="1311" y="1504"/>
                    <a:pt x="1311" y="1291"/>
                    <a:pt x="1180" y="1162"/>
                  </a:cubicBezTo>
                  <a:cubicBezTo>
                    <a:pt x="1115" y="1096"/>
                    <a:pt x="1030" y="1064"/>
                    <a:pt x="944" y="1064"/>
                  </a:cubicBezTo>
                  <a:cubicBezTo>
                    <a:pt x="859" y="1064"/>
                    <a:pt x="773" y="1096"/>
                    <a:pt x="708" y="1162"/>
                  </a:cubicBezTo>
                  <a:lnTo>
                    <a:pt x="132" y="1736"/>
                  </a:lnTo>
                  <a:cubicBezTo>
                    <a:pt x="1" y="1867"/>
                    <a:pt x="1" y="2080"/>
                    <a:pt x="132" y="2209"/>
                  </a:cubicBezTo>
                  <a:lnTo>
                    <a:pt x="708" y="2785"/>
                  </a:lnTo>
                  <a:cubicBezTo>
                    <a:pt x="772" y="2848"/>
                    <a:pt x="857" y="2879"/>
                    <a:pt x="941" y="2879"/>
                  </a:cubicBezTo>
                  <a:cubicBezTo>
                    <a:pt x="1026" y="2879"/>
                    <a:pt x="1112" y="2847"/>
                    <a:pt x="1177" y="2781"/>
                  </a:cubicBezTo>
                  <a:cubicBezTo>
                    <a:pt x="1306" y="2652"/>
                    <a:pt x="1308" y="2443"/>
                    <a:pt x="1180" y="2312"/>
                  </a:cubicBezTo>
                  <a:lnTo>
                    <a:pt x="1176" y="2307"/>
                  </a:lnTo>
                  <a:lnTo>
                    <a:pt x="2182" y="2307"/>
                  </a:lnTo>
                  <a:cubicBezTo>
                    <a:pt x="2365" y="2307"/>
                    <a:pt x="2515" y="2158"/>
                    <a:pt x="2515" y="1973"/>
                  </a:cubicBezTo>
                  <a:lnTo>
                    <a:pt x="2515" y="334"/>
                  </a:lnTo>
                  <a:cubicBezTo>
                    <a:pt x="2515" y="149"/>
                    <a:pt x="2365" y="0"/>
                    <a:pt x="2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223;p119">
              <a:extLst>
                <a:ext uri="{FF2B5EF4-FFF2-40B4-BE49-F238E27FC236}">
                  <a16:creationId xmlns:a16="http://schemas.microsoft.com/office/drawing/2014/main" id="{1740D501-933F-1009-F09B-1BE6C62517CF}"/>
                </a:ext>
              </a:extLst>
            </p:cNvPr>
            <p:cNvSpPr/>
            <p:nvPr/>
          </p:nvSpPr>
          <p:spPr>
            <a:xfrm>
              <a:off x="3611075" y="2940975"/>
              <a:ext cx="18200" cy="16725"/>
            </a:xfrm>
            <a:custGeom>
              <a:avLst/>
              <a:gdLst/>
              <a:ahLst/>
              <a:cxnLst/>
              <a:rect l="l" t="t" r="r" b="b"/>
              <a:pathLst>
                <a:path w="728" h="669" extrusionOk="0">
                  <a:moveTo>
                    <a:pt x="361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1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224;p119">
              <a:extLst>
                <a:ext uri="{FF2B5EF4-FFF2-40B4-BE49-F238E27FC236}">
                  <a16:creationId xmlns:a16="http://schemas.microsoft.com/office/drawing/2014/main" id="{425C5356-7295-7FF6-7166-91E216F70037}"/>
                </a:ext>
              </a:extLst>
            </p:cNvPr>
            <p:cNvSpPr/>
            <p:nvPr/>
          </p:nvSpPr>
          <p:spPr>
            <a:xfrm>
              <a:off x="3275325" y="2938300"/>
              <a:ext cx="71575" cy="101350"/>
            </a:xfrm>
            <a:custGeom>
              <a:avLst/>
              <a:gdLst/>
              <a:ahLst/>
              <a:cxnLst/>
              <a:rect l="l" t="t" r="r" b="b"/>
              <a:pathLst>
                <a:path w="2863" h="4054" extrusionOk="0">
                  <a:moveTo>
                    <a:pt x="947" y="1"/>
                  </a:moveTo>
                  <a:cubicBezTo>
                    <a:pt x="862" y="1"/>
                    <a:pt x="776" y="33"/>
                    <a:pt x="711" y="99"/>
                  </a:cubicBezTo>
                  <a:lnTo>
                    <a:pt x="135" y="673"/>
                  </a:lnTo>
                  <a:cubicBezTo>
                    <a:pt x="3" y="804"/>
                    <a:pt x="1" y="1017"/>
                    <a:pt x="132" y="1149"/>
                  </a:cubicBezTo>
                  <a:cubicBezTo>
                    <a:pt x="198" y="1214"/>
                    <a:pt x="284" y="1247"/>
                    <a:pt x="369" y="1247"/>
                  </a:cubicBezTo>
                  <a:cubicBezTo>
                    <a:pt x="456" y="1247"/>
                    <a:pt x="543" y="1213"/>
                    <a:pt x="608" y="1146"/>
                  </a:cubicBezTo>
                  <a:lnTo>
                    <a:pt x="613" y="1141"/>
                  </a:lnTo>
                  <a:lnTo>
                    <a:pt x="613" y="3718"/>
                  </a:lnTo>
                  <a:cubicBezTo>
                    <a:pt x="613" y="3903"/>
                    <a:pt x="762" y="4053"/>
                    <a:pt x="947" y="4053"/>
                  </a:cubicBezTo>
                  <a:lnTo>
                    <a:pt x="2535" y="4053"/>
                  </a:lnTo>
                  <a:cubicBezTo>
                    <a:pt x="2717" y="4048"/>
                    <a:pt x="2862" y="3899"/>
                    <a:pt x="2862" y="3718"/>
                  </a:cubicBezTo>
                  <a:cubicBezTo>
                    <a:pt x="2862" y="3536"/>
                    <a:pt x="2717" y="3389"/>
                    <a:pt x="2535" y="3384"/>
                  </a:cubicBezTo>
                  <a:lnTo>
                    <a:pt x="1282" y="3384"/>
                  </a:lnTo>
                  <a:lnTo>
                    <a:pt x="1282" y="1141"/>
                  </a:lnTo>
                  <a:lnTo>
                    <a:pt x="1287" y="1146"/>
                  </a:lnTo>
                  <a:cubicBezTo>
                    <a:pt x="1351" y="1211"/>
                    <a:pt x="1437" y="1244"/>
                    <a:pt x="1523" y="1244"/>
                  </a:cubicBezTo>
                  <a:cubicBezTo>
                    <a:pt x="1608" y="1244"/>
                    <a:pt x="1694" y="1211"/>
                    <a:pt x="1760" y="1146"/>
                  </a:cubicBezTo>
                  <a:cubicBezTo>
                    <a:pt x="1889" y="1015"/>
                    <a:pt x="1889" y="804"/>
                    <a:pt x="1760" y="673"/>
                  </a:cubicBezTo>
                  <a:lnTo>
                    <a:pt x="1184" y="99"/>
                  </a:lnTo>
                  <a:cubicBezTo>
                    <a:pt x="1118" y="33"/>
                    <a:pt x="1033" y="1"/>
                    <a:pt x="9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3835;p118">
            <a:extLst>
              <a:ext uri="{FF2B5EF4-FFF2-40B4-BE49-F238E27FC236}">
                <a16:creationId xmlns:a16="http://schemas.microsoft.com/office/drawing/2014/main" id="{4231193D-5983-B967-C055-C6FA50606544}"/>
              </a:ext>
            </a:extLst>
          </p:cNvPr>
          <p:cNvGrpSpPr/>
          <p:nvPr/>
        </p:nvGrpSpPr>
        <p:grpSpPr>
          <a:xfrm>
            <a:off x="5197374" y="3987472"/>
            <a:ext cx="459675" cy="586771"/>
            <a:chOff x="1839388" y="3448525"/>
            <a:chExt cx="314025" cy="439925"/>
          </a:xfrm>
          <a:solidFill>
            <a:schemeClr val="accent1"/>
          </a:solidFill>
        </p:grpSpPr>
        <p:sp>
          <p:nvSpPr>
            <p:cNvPr id="518" name="Google Shape;3836;p118">
              <a:extLst>
                <a:ext uri="{FF2B5EF4-FFF2-40B4-BE49-F238E27FC236}">
                  <a16:creationId xmlns:a16="http://schemas.microsoft.com/office/drawing/2014/main" id="{BD7D3420-C520-86AE-E359-42952BA3342D}"/>
                </a:ext>
              </a:extLst>
            </p:cNvPr>
            <p:cNvSpPr/>
            <p:nvPr/>
          </p:nvSpPr>
          <p:spPr>
            <a:xfrm>
              <a:off x="2027963" y="3492100"/>
              <a:ext cx="41825" cy="39600"/>
            </a:xfrm>
            <a:custGeom>
              <a:avLst/>
              <a:gdLst/>
              <a:ahLst/>
              <a:cxnLst/>
              <a:rect l="l" t="t" r="r" b="b"/>
              <a:pathLst>
                <a:path w="1673" h="1584" extrusionOk="0">
                  <a:moveTo>
                    <a:pt x="356" y="1"/>
                  </a:moveTo>
                  <a:cubicBezTo>
                    <a:pt x="0" y="1"/>
                    <a:pt x="0" y="534"/>
                    <a:pt x="356" y="534"/>
                  </a:cubicBezTo>
                  <a:cubicBezTo>
                    <a:pt x="819" y="534"/>
                    <a:pt x="1174" y="890"/>
                    <a:pt x="1174" y="1317"/>
                  </a:cubicBezTo>
                  <a:cubicBezTo>
                    <a:pt x="1174" y="1495"/>
                    <a:pt x="1299" y="1584"/>
                    <a:pt x="1423" y="1584"/>
                  </a:cubicBezTo>
                  <a:cubicBezTo>
                    <a:pt x="1548" y="1584"/>
                    <a:pt x="1672" y="1495"/>
                    <a:pt x="1672" y="1317"/>
                  </a:cubicBezTo>
                  <a:cubicBezTo>
                    <a:pt x="1672" y="605"/>
                    <a:pt x="1103" y="1"/>
                    <a:pt x="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837;p118">
              <a:extLst>
                <a:ext uri="{FF2B5EF4-FFF2-40B4-BE49-F238E27FC236}">
                  <a16:creationId xmlns:a16="http://schemas.microsoft.com/office/drawing/2014/main" id="{DB59FA9C-F6C1-1548-FACA-0ADD85DDD851}"/>
                </a:ext>
              </a:extLst>
            </p:cNvPr>
            <p:cNvSpPr/>
            <p:nvPr/>
          </p:nvSpPr>
          <p:spPr>
            <a:xfrm>
              <a:off x="2027963" y="3448525"/>
              <a:ext cx="86300" cy="83400"/>
            </a:xfrm>
            <a:custGeom>
              <a:avLst/>
              <a:gdLst/>
              <a:ahLst/>
              <a:cxnLst/>
              <a:rect l="l" t="t" r="r" b="b"/>
              <a:pathLst>
                <a:path w="3452" h="3336" extrusionOk="0">
                  <a:moveTo>
                    <a:pt x="356" y="0"/>
                  </a:moveTo>
                  <a:cubicBezTo>
                    <a:pt x="0" y="0"/>
                    <a:pt x="0" y="534"/>
                    <a:pt x="356" y="534"/>
                  </a:cubicBezTo>
                  <a:cubicBezTo>
                    <a:pt x="1779" y="534"/>
                    <a:pt x="2918" y="1672"/>
                    <a:pt x="2918" y="3096"/>
                  </a:cubicBezTo>
                  <a:cubicBezTo>
                    <a:pt x="2918" y="3256"/>
                    <a:pt x="3042" y="3336"/>
                    <a:pt x="3171" y="3336"/>
                  </a:cubicBezTo>
                  <a:cubicBezTo>
                    <a:pt x="3300" y="3336"/>
                    <a:pt x="3434" y="3256"/>
                    <a:pt x="3452" y="3096"/>
                  </a:cubicBezTo>
                  <a:cubicBezTo>
                    <a:pt x="3452" y="1388"/>
                    <a:pt x="2064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838;p118">
              <a:extLst>
                <a:ext uri="{FF2B5EF4-FFF2-40B4-BE49-F238E27FC236}">
                  <a16:creationId xmlns:a16="http://schemas.microsoft.com/office/drawing/2014/main" id="{FE894CA2-053C-3386-E211-624BC5F7AE4E}"/>
                </a:ext>
              </a:extLst>
            </p:cNvPr>
            <p:cNvSpPr/>
            <p:nvPr/>
          </p:nvSpPr>
          <p:spPr>
            <a:xfrm>
              <a:off x="2027963" y="3469875"/>
              <a:ext cx="64950" cy="61825"/>
            </a:xfrm>
            <a:custGeom>
              <a:avLst/>
              <a:gdLst/>
              <a:ahLst/>
              <a:cxnLst/>
              <a:rect l="l" t="t" r="r" b="b"/>
              <a:pathLst>
                <a:path w="2598" h="2473" extrusionOk="0">
                  <a:moveTo>
                    <a:pt x="356" y="0"/>
                  </a:moveTo>
                  <a:cubicBezTo>
                    <a:pt x="0" y="0"/>
                    <a:pt x="0" y="498"/>
                    <a:pt x="356" y="498"/>
                  </a:cubicBezTo>
                  <a:cubicBezTo>
                    <a:pt x="1317" y="498"/>
                    <a:pt x="2064" y="1281"/>
                    <a:pt x="2064" y="2206"/>
                  </a:cubicBezTo>
                  <a:cubicBezTo>
                    <a:pt x="2064" y="2384"/>
                    <a:pt x="2197" y="2473"/>
                    <a:pt x="2331" y="2473"/>
                  </a:cubicBezTo>
                  <a:cubicBezTo>
                    <a:pt x="2464" y="2473"/>
                    <a:pt x="2598" y="2384"/>
                    <a:pt x="2598" y="2206"/>
                  </a:cubicBezTo>
                  <a:cubicBezTo>
                    <a:pt x="2598" y="996"/>
                    <a:pt x="1601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839;p118">
              <a:extLst>
                <a:ext uri="{FF2B5EF4-FFF2-40B4-BE49-F238E27FC236}">
                  <a16:creationId xmlns:a16="http://schemas.microsoft.com/office/drawing/2014/main" id="{2DDCA837-5511-BE5A-E834-CA7D055EB1F3}"/>
                </a:ext>
              </a:extLst>
            </p:cNvPr>
            <p:cNvSpPr/>
            <p:nvPr/>
          </p:nvSpPr>
          <p:spPr>
            <a:xfrm>
              <a:off x="1901638" y="3537475"/>
              <a:ext cx="48075" cy="14250"/>
            </a:xfrm>
            <a:custGeom>
              <a:avLst/>
              <a:gdLst/>
              <a:ahLst/>
              <a:cxnLst/>
              <a:rect l="l" t="t" r="r" b="b"/>
              <a:pathLst>
                <a:path w="1923" h="570" extrusionOk="0">
                  <a:moveTo>
                    <a:pt x="356" y="0"/>
                  </a:moveTo>
                  <a:cubicBezTo>
                    <a:pt x="1" y="0"/>
                    <a:pt x="1" y="569"/>
                    <a:pt x="356" y="569"/>
                  </a:cubicBezTo>
                  <a:lnTo>
                    <a:pt x="1566" y="569"/>
                  </a:lnTo>
                  <a:cubicBezTo>
                    <a:pt x="1922" y="569"/>
                    <a:pt x="1922" y="0"/>
                    <a:pt x="1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840;p118">
              <a:extLst>
                <a:ext uri="{FF2B5EF4-FFF2-40B4-BE49-F238E27FC236}">
                  <a16:creationId xmlns:a16="http://schemas.microsoft.com/office/drawing/2014/main" id="{7F1F1F5D-D46B-B739-3FA5-18B83C4441E2}"/>
                </a:ext>
              </a:extLst>
            </p:cNvPr>
            <p:cNvSpPr/>
            <p:nvPr/>
          </p:nvSpPr>
          <p:spPr>
            <a:xfrm>
              <a:off x="1958563" y="3538350"/>
              <a:ext cx="14275" cy="12475"/>
            </a:xfrm>
            <a:custGeom>
              <a:avLst/>
              <a:gdLst/>
              <a:ahLst/>
              <a:cxnLst/>
              <a:rect l="l" t="t" r="r" b="b"/>
              <a:pathLst>
                <a:path w="571" h="499" extrusionOk="0">
                  <a:moveTo>
                    <a:pt x="321" y="1"/>
                  </a:moveTo>
                  <a:cubicBezTo>
                    <a:pt x="1" y="1"/>
                    <a:pt x="1" y="499"/>
                    <a:pt x="321" y="499"/>
                  </a:cubicBezTo>
                  <a:cubicBezTo>
                    <a:pt x="463" y="499"/>
                    <a:pt x="570" y="392"/>
                    <a:pt x="570" y="250"/>
                  </a:cubicBezTo>
                  <a:cubicBezTo>
                    <a:pt x="570" y="107"/>
                    <a:pt x="463" y="1"/>
                    <a:pt x="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841;p118">
              <a:extLst>
                <a:ext uri="{FF2B5EF4-FFF2-40B4-BE49-F238E27FC236}">
                  <a16:creationId xmlns:a16="http://schemas.microsoft.com/office/drawing/2014/main" id="{5E2796CB-6634-887F-BA6E-76872492114B}"/>
                </a:ext>
              </a:extLst>
            </p:cNvPr>
            <p:cNvSpPr/>
            <p:nvPr/>
          </p:nvSpPr>
          <p:spPr>
            <a:xfrm>
              <a:off x="1911438" y="3847025"/>
              <a:ext cx="61400" cy="12475"/>
            </a:xfrm>
            <a:custGeom>
              <a:avLst/>
              <a:gdLst/>
              <a:ahLst/>
              <a:cxnLst/>
              <a:rect l="l" t="t" r="r" b="b"/>
              <a:pathLst>
                <a:path w="2456" h="499" extrusionOk="0">
                  <a:moveTo>
                    <a:pt x="320" y="0"/>
                  </a:moveTo>
                  <a:cubicBezTo>
                    <a:pt x="0" y="0"/>
                    <a:pt x="0" y="498"/>
                    <a:pt x="320" y="498"/>
                  </a:cubicBezTo>
                  <a:lnTo>
                    <a:pt x="2099" y="498"/>
                  </a:lnTo>
                  <a:cubicBezTo>
                    <a:pt x="2455" y="498"/>
                    <a:pt x="2455" y="0"/>
                    <a:pt x="2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842;p118">
              <a:extLst>
                <a:ext uri="{FF2B5EF4-FFF2-40B4-BE49-F238E27FC236}">
                  <a16:creationId xmlns:a16="http://schemas.microsoft.com/office/drawing/2014/main" id="{509A7A89-2563-B02F-B069-D0ECA6B2E913}"/>
                </a:ext>
              </a:extLst>
            </p:cNvPr>
            <p:cNvSpPr/>
            <p:nvPr/>
          </p:nvSpPr>
          <p:spPr>
            <a:xfrm>
              <a:off x="1906088" y="3609075"/>
              <a:ext cx="72975" cy="175475"/>
            </a:xfrm>
            <a:custGeom>
              <a:avLst/>
              <a:gdLst/>
              <a:ahLst/>
              <a:cxnLst/>
              <a:rect l="l" t="t" r="r" b="b"/>
              <a:pathLst>
                <a:path w="2919" h="7019" extrusionOk="0">
                  <a:moveTo>
                    <a:pt x="1442" y="0"/>
                  </a:moveTo>
                  <a:cubicBezTo>
                    <a:pt x="1308" y="0"/>
                    <a:pt x="1175" y="89"/>
                    <a:pt x="1175" y="267"/>
                  </a:cubicBezTo>
                  <a:lnTo>
                    <a:pt x="1175" y="1121"/>
                  </a:lnTo>
                  <a:cubicBezTo>
                    <a:pt x="570" y="1157"/>
                    <a:pt x="72" y="1690"/>
                    <a:pt x="107" y="2295"/>
                  </a:cubicBezTo>
                  <a:cubicBezTo>
                    <a:pt x="107" y="3896"/>
                    <a:pt x="2278" y="3292"/>
                    <a:pt x="2278" y="4644"/>
                  </a:cubicBezTo>
                  <a:cubicBezTo>
                    <a:pt x="2278" y="5177"/>
                    <a:pt x="1922" y="5426"/>
                    <a:pt x="1353" y="5426"/>
                  </a:cubicBezTo>
                  <a:cubicBezTo>
                    <a:pt x="605" y="5426"/>
                    <a:pt x="428" y="4928"/>
                    <a:pt x="250" y="4928"/>
                  </a:cubicBezTo>
                  <a:cubicBezTo>
                    <a:pt x="107" y="4928"/>
                    <a:pt x="1" y="5071"/>
                    <a:pt x="1" y="5213"/>
                  </a:cubicBezTo>
                  <a:cubicBezTo>
                    <a:pt x="1" y="5462"/>
                    <a:pt x="428" y="5889"/>
                    <a:pt x="1175" y="5960"/>
                  </a:cubicBezTo>
                  <a:lnTo>
                    <a:pt x="1175" y="6779"/>
                  </a:lnTo>
                  <a:cubicBezTo>
                    <a:pt x="1175" y="6939"/>
                    <a:pt x="1299" y="7019"/>
                    <a:pt x="1428" y="7019"/>
                  </a:cubicBezTo>
                  <a:cubicBezTo>
                    <a:pt x="1557" y="7019"/>
                    <a:pt x="1691" y="6939"/>
                    <a:pt x="1708" y="6779"/>
                  </a:cubicBezTo>
                  <a:lnTo>
                    <a:pt x="1708" y="5925"/>
                  </a:lnTo>
                  <a:cubicBezTo>
                    <a:pt x="2385" y="5889"/>
                    <a:pt x="2918" y="5284"/>
                    <a:pt x="2847" y="4573"/>
                  </a:cubicBezTo>
                  <a:cubicBezTo>
                    <a:pt x="2847" y="2793"/>
                    <a:pt x="677" y="3363"/>
                    <a:pt x="677" y="2260"/>
                  </a:cubicBezTo>
                  <a:cubicBezTo>
                    <a:pt x="677" y="1726"/>
                    <a:pt x="1068" y="1548"/>
                    <a:pt x="1566" y="1548"/>
                  </a:cubicBezTo>
                  <a:cubicBezTo>
                    <a:pt x="2135" y="1548"/>
                    <a:pt x="2349" y="1797"/>
                    <a:pt x="2491" y="1797"/>
                  </a:cubicBezTo>
                  <a:cubicBezTo>
                    <a:pt x="2634" y="1797"/>
                    <a:pt x="2740" y="1619"/>
                    <a:pt x="2740" y="1513"/>
                  </a:cubicBezTo>
                  <a:cubicBezTo>
                    <a:pt x="2740" y="1228"/>
                    <a:pt x="2135" y="1086"/>
                    <a:pt x="1708" y="1050"/>
                  </a:cubicBezTo>
                  <a:lnTo>
                    <a:pt x="1708" y="267"/>
                  </a:lnTo>
                  <a:cubicBezTo>
                    <a:pt x="1708" y="89"/>
                    <a:pt x="1575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843;p118">
              <a:extLst>
                <a:ext uri="{FF2B5EF4-FFF2-40B4-BE49-F238E27FC236}">
                  <a16:creationId xmlns:a16="http://schemas.microsoft.com/office/drawing/2014/main" id="{D7818340-3945-B9F3-1BBF-5AC3D867BB0D}"/>
                </a:ext>
              </a:extLst>
            </p:cNvPr>
            <p:cNvSpPr/>
            <p:nvPr/>
          </p:nvSpPr>
          <p:spPr>
            <a:xfrm>
              <a:off x="2119563" y="380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844;p118">
              <a:extLst>
                <a:ext uri="{FF2B5EF4-FFF2-40B4-BE49-F238E27FC236}">
                  <a16:creationId xmlns:a16="http://schemas.microsoft.com/office/drawing/2014/main" id="{5F9466A9-E76A-3C16-5928-EE42476196A7}"/>
                </a:ext>
              </a:extLst>
            </p:cNvPr>
            <p:cNvSpPr/>
            <p:nvPr/>
          </p:nvSpPr>
          <p:spPr>
            <a:xfrm>
              <a:off x="1839388" y="3511675"/>
              <a:ext cx="314025" cy="376775"/>
            </a:xfrm>
            <a:custGeom>
              <a:avLst/>
              <a:gdLst/>
              <a:ahLst/>
              <a:cxnLst/>
              <a:rect l="l" t="t" r="r" b="b"/>
              <a:pathLst>
                <a:path w="12561" h="15071" extrusionOk="0">
                  <a:moveTo>
                    <a:pt x="6796" y="498"/>
                  </a:moveTo>
                  <a:cubicBezTo>
                    <a:pt x="7294" y="498"/>
                    <a:pt x="7685" y="890"/>
                    <a:pt x="7685" y="1388"/>
                  </a:cubicBezTo>
                  <a:lnTo>
                    <a:pt x="7685" y="2242"/>
                  </a:lnTo>
                  <a:lnTo>
                    <a:pt x="2526" y="2242"/>
                  </a:lnTo>
                  <a:cubicBezTo>
                    <a:pt x="2242" y="2277"/>
                    <a:pt x="2242" y="2704"/>
                    <a:pt x="2526" y="2740"/>
                  </a:cubicBezTo>
                  <a:lnTo>
                    <a:pt x="7685" y="2740"/>
                  </a:lnTo>
                  <a:lnTo>
                    <a:pt x="7685" y="8042"/>
                  </a:lnTo>
                  <a:lnTo>
                    <a:pt x="7223" y="7010"/>
                  </a:lnTo>
                  <a:cubicBezTo>
                    <a:pt x="7072" y="6582"/>
                    <a:pt x="6742" y="6403"/>
                    <a:pt x="6407" y="6403"/>
                  </a:cubicBezTo>
                  <a:cubicBezTo>
                    <a:pt x="5794" y="6403"/>
                    <a:pt x="5160" y="6998"/>
                    <a:pt x="5551" y="7757"/>
                  </a:cubicBezTo>
                  <a:lnTo>
                    <a:pt x="6689" y="10390"/>
                  </a:lnTo>
                  <a:lnTo>
                    <a:pt x="6689" y="10390"/>
                  </a:lnTo>
                  <a:lnTo>
                    <a:pt x="6476" y="10319"/>
                  </a:lnTo>
                  <a:cubicBezTo>
                    <a:pt x="6392" y="10296"/>
                    <a:pt x="6310" y="10285"/>
                    <a:pt x="6231" y="10285"/>
                  </a:cubicBezTo>
                  <a:cubicBezTo>
                    <a:pt x="5562" y="10285"/>
                    <a:pt x="5062" y="11035"/>
                    <a:pt x="5444" y="11671"/>
                  </a:cubicBezTo>
                  <a:cubicBezTo>
                    <a:pt x="5551" y="11884"/>
                    <a:pt x="5764" y="12027"/>
                    <a:pt x="6013" y="12098"/>
                  </a:cubicBezTo>
                  <a:lnTo>
                    <a:pt x="6654" y="12276"/>
                  </a:lnTo>
                  <a:lnTo>
                    <a:pt x="498" y="12276"/>
                  </a:lnTo>
                  <a:lnTo>
                    <a:pt x="498" y="2740"/>
                  </a:lnTo>
                  <a:lnTo>
                    <a:pt x="1494" y="2740"/>
                  </a:lnTo>
                  <a:cubicBezTo>
                    <a:pt x="1504" y="2741"/>
                    <a:pt x="1514" y="2742"/>
                    <a:pt x="1523" y="2742"/>
                  </a:cubicBezTo>
                  <a:cubicBezTo>
                    <a:pt x="1805" y="2742"/>
                    <a:pt x="1805" y="2240"/>
                    <a:pt x="1523" y="2240"/>
                  </a:cubicBezTo>
                  <a:cubicBezTo>
                    <a:pt x="1514" y="2240"/>
                    <a:pt x="1504" y="2241"/>
                    <a:pt x="1494" y="2242"/>
                  </a:cubicBezTo>
                  <a:lnTo>
                    <a:pt x="498" y="2242"/>
                  </a:lnTo>
                  <a:lnTo>
                    <a:pt x="498" y="1388"/>
                  </a:lnTo>
                  <a:cubicBezTo>
                    <a:pt x="498" y="890"/>
                    <a:pt x="890" y="498"/>
                    <a:pt x="1388" y="498"/>
                  </a:cubicBezTo>
                  <a:close/>
                  <a:moveTo>
                    <a:pt x="6400" y="6983"/>
                  </a:moveTo>
                  <a:cubicBezTo>
                    <a:pt x="6538" y="6983"/>
                    <a:pt x="6671" y="7063"/>
                    <a:pt x="6725" y="7223"/>
                  </a:cubicBezTo>
                  <a:lnTo>
                    <a:pt x="7685" y="9394"/>
                  </a:lnTo>
                  <a:lnTo>
                    <a:pt x="7863" y="9821"/>
                  </a:lnTo>
                  <a:cubicBezTo>
                    <a:pt x="7915" y="9925"/>
                    <a:pt x="8025" y="9991"/>
                    <a:pt x="8135" y="9991"/>
                  </a:cubicBezTo>
                  <a:cubicBezTo>
                    <a:pt x="8176" y="9991"/>
                    <a:pt x="8217" y="9982"/>
                    <a:pt x="8255" y="9963"/>
                  </a:cubicBezTo>
                  <a:lnTo>
                    <a:pt x="10034" y="9180"/>
                  </a:lnTo>
                  <a:cubicBezTo>
                    <a:pt x="10069" y="9162"/>
                    <a:pt x="10114" y="9153"/>
                    <a:pt x="10158" y="9153"/>
                  </a:cubicBezTo>
                  <a:cubicBezTo>
                    <a:pt x="10203" y="9153"/>
                    <a:pt x="10247" y="9162"/>
                    <a:pt x="10283" y="9180"/>
                  </a:cubicBezTo>
                  <a:cubicBezTo>
                    <a:pt x="10354" y="9216"/>
                    <a:pt x="10425" y="9287"/>
                    <a:pt x="10461" y="9358"/>
                  </a:cubicBezTo>
                  <a:lnTo>
                    <a:pt x="11350" y="11457"/>
                  </a:lnTo>
                  <a:cubicBezTo>
                    <a:pt x="11421" y="11600"/>
                    <a:pt x="11350" y="11778"/>
                    <a:pt x="11208" y="11849"/>
                  </a:cubicBezTo>
                  <a:lnTo>
                    <a:pt x="8753" y="12916"/>
                  </a:lnTo>
                  <a:lnTo>
                    <a:pt x="8717" y="12952"/>
                  </a:lnTo>
                  <a:cubicBezTo>
                    <a:pt x="8679" y="12971"/>
                    <a:pt x="8639" y="12980"/>
                    <a:pt x="8598" y="12980"/>
                  </a:cubicBezTo>
                  <a:cubicBezTo>
                    <a:pt x="8487" y="12980"/>
                    <a:pt x="8378" y="12914"/>
                    <a:pt x="8326" y="12809"/>
                  </a:cubicBezTo>
                  <a:lnTo>
                    <a:pt x="8184" y="12454"/>
                  </a:lnTo>
                  <a:lnTo>
                    <a:pt x="8112" y="12311"/>
                  </a:lnTo>
                  <a:cubicBezTo>
                    <a:pt x="8041" y="12169"/>
                    <a:pt x="7935" y="12098"/>
                    <a:pt x="7828" y="12062"/>
                  </a:cubicBezTo>
                  <a:lnTo>
                    <a:pt x="7650" y="11991"/>
                  </a:lnTo>
                  <a:lnTo>
                    <a:pt x="6120" y="11564"/>
                  </a:lnTo>
                  <a:cubicBezTo>
                    <a:pt x="6049" y="11528"/>
                    <a:pt x="5942" y="11457"/>
                    <a:pt x="5906" y="11386"/>
                  </a:cubicBezTo>
                  <a:cubicBezTo>
                    <a:pt x="5756" y="11116"/>
                    <a:pt x="5936" y="10820"/>
                    <a:pt x="6188" y="10820"/>
                  </a:cubicBezTo>
                  <a:cubicBezTo>
                    <a:pt x="6234" y="10820"/>
                    <a:pt x="6284" y="10830"/>
                    <a:pt x="6333" y="10852"/>
                  </a:cubicBezTo>
                  <a:lnTo>
                    <a:pt x="6760" y="10959"/>
                  </a:lnTo>
                  <a:cubicBezTo>
                    <a:pt x="6810" y="10977"/>
                    <a:pt x="6859" y="10986"/>
                    <a:pt x="6905" y="10986"/>
                  </a:cubicBezTo>
                  <a:cubicBezTo>
                    <a:pt x="7225" y="10986"/>
                    <a:pt x="7445" y="10594"/>
                    <a:pt x="7259" y="10283"/>
                  </a:cubicBezTo>
                  <a:cubicBezTo>
                    <a:pt x="7259" y="10283"/>
                    <a:pt x="7223" y="10176"/>
                    <a:pt x="6049" y="7508"/>
                  </a:cubicBezTo>
                  <a:cubicBezTo>
                    <a:pt x="6013" y="7437"/>
                    <a:pt x="6013" y="7330"/>
                    <a:pt x="6049" y="7223"/>
                  </a:cubicBezTo>
                  <a:cubicBezTo>
                    <a:pt x="6120" y="7063"/>
                    <a:pt x="6262" y="6983"/>
                    <a:pt x="6400" y="6983"/>
                  </a:cubicBezTo>
                  <a:close/>
                  <a:moveTo>
                    <a:pt x="11493" y="12382"/>
                  </a:moveTo>
                  <a:cubicBezTo>
                    <a:pt x="11564" y="12382"/>
                    <a:pt x="11635" y="12418"/>
                    <a:pt x="11635" y="12454"/>
                  </a:cubicBezTo>
                  <a:lnTo>
                    <a:pt x="11991" y="13236"/>
                  </a:lnTo>
                  <a:cubicBezTo>
                    <a:pt x="11991" y="13272"/>
                    <a:pt x="11991" y="13307"/>
                    <a:pt x="11920" y="13343"/>
                  </a:cubicBezTo>
                  <a:lnTo>
                    <a:pt x="9251" y="14482"/>
                  </a:lnTo>
                  <a:cubicBezTo>
                    <a:pt x="9230" y="14492"/>
                    <a:pt x="9212" y="14496"/>
                    <a:pt x="9197" y="14496"/>
                  </a:cubicBezTo>
                  <a:cubicBezTo>
                    <a:pt x="9159" y="14496"/>
                    <a:pt x="9134" y="14471"/>
                    <a:pt x="9109" y="14446"/>
                  </a:cubicBezTo>
                  <a:lnTo>
                    <a:pt x="8788" y="13699"/>
                  </a:lnTo>
                  <a:cubicBezTo>
                    <a:pt x="8753" y="13628"/>
                    <a:pt x="8788" y="13521"/>
                    <a:pt x="8860" y="13485"/>
                  </a:cubicBezTo>
                  <a:lnTo>
                    <a:pt x="11386" y="12418"/>
                  </a:lnTo>
                  <a:lnTo>
                    <a:pt x="11457" y="12382"/>
                  </a:lnTo>
                  <a:close/>
                  <a:moveTo>
                    <a:pt x="1388" y="0"/>
                  </a:moveTo>
                  <a:cubicBezTo>
                    <a:pt x="605" y="0"/>
                    <a:pt x="0" y="605"/>
                    <a:pt x="0" y="1388"/>
                  </a:cubicBezTo>
                  <a:lnTo>
                    <a:pt x="0" y="13628"/>
                  </a:lnTo>
                  <a:cubicBezTo>
                    <a:pt x="0" y="14410"/>
                    <a:pt x="605" y="15051"/>
                    <a:pt x="1388" y="15051"/>
                  </a:cubicBezTo>
                  <a:lnTo>
                    <a:pt x="5978" y="15051"/>
                  </a:lnTo>
                  <a:cubicBezTo>
                    <a:pt x="6298" y="15051"/>
                    <a:pt x="6298" y="14517"/>
                    <a:pt x="5978" y="14517"/>
                  </a:cubicBezTo>
                  <a:lnTo>
                    <a:pt x="1388" y="14517"/>
                  </a:lnTo>
                  <a:cubicBezTo>
                    <a:pt x="890" y="14517"/>
                    <a:pt x="498" y="14126"/>
                    <a:pt x="498" y="13628"/>
                  </a:cubicBezTo>
                  <a:lnTo>
                    <a:pt x="498" y="12809"/>
                  </a:lnTo>
                  <a:lnTo>
                    <a:pt x="7685" y="12809"/>
                  </a:lnTo>
                  <a:lnTo>
                    <a:pt x="7685" y="13628"/>
                  </a:lnTo>
                  <a:cubicBezTo>
                    <a:pt x="7685" y="14090"/>
                    <a:pt x="7365" y="14446"/>
                    <a:pt x="6938" y="14517"/>
                  </a:cubicBezTo>
                  <a:cubicBezTo>
                    <a:pt x="6615" y="14582"/>
                    <a:pt x="6674" y="15029"/>
                    <a:pt x="6955" y="15029"/>
                  </a:cubicBezTo>
                  <a:cubicBezTo>
                    <a:pt x="6983" y="15029"/>
                    <a:pt x="7013" y="15025"/>
                    <a:pt x="7045" y="15015"/>
                  </a:cubicBezTo>
                  <a:cubicBezTo>
                    <a:pt x="7721" y="14909"/>
                    <a:pt x="8184" y="14339"/>
                    <a:pt x="8184" y="13663"/>
                  </a:cubicBezTo>
                  <a:lnTo>
                    <a:pt x="8184" y="13414"/>
                  </a:lnTo>
                  <a:lnTo>
                    <a:pt x="8255" y="13450"/>
                  </a:lnTo>
                  <a:cubicBezTo>
                    <a:pt x="8219" y="13628"/>
                    <a:pt x="8219" y="13770"/>
                    <a:pt x="8290" y="13948"/>
                  </a:cubicBezTo>
                  <a:lnTo>
                    <a:pt x="8611" y="14695"/>
                  </a:lnTo>
                  <a:cubicBezTo>
                    <a:pt x="8715" y="14931"/>
                    <a:pt x="8956" y="15071"/>
                    <a:pt x="9203" y="15071"/>
                  </a:cubicBezTo>
                  <a:cubicBezTo>
                    <a:pt x="9291" y="15071"/>
                    <a:pt x="9380" y="15053"/>
                    <a:pt x="9465" y="15015"/>
                  </a:cubicBezTo>
                  <a:lnTo>
                    <a:pt x="12133" y="13841"/>
                  </a:lnTo>
                  <a:cubicBezTo>
                    <a:pt x="12311" y="13770"/>
                    <a:pt x="12418" y="13663"/>
                    <a:pt x="12489" y="13485"/>
                  </a:cubicBezTo>
                  <a:cubicBezTo>
                    <a:pt x="12560" y="13343"/>
                    <a:pt x="12560" y="13165"/>
                    <a:pt x="12489" y="12987"/>
                  </a:cubicBezTo>
                  <a:lnTo>
                    <a:pt x="12169" y="12240"/>
                  </a:lnTo>
                  <a:cubicBezTo>
                    <a:pt x="12098" y="12098"/>
                    <a:pt x="11991" y="11991"/>
                    <a:pt x="11884" y="11920"/>
                  </a:cubicBezTo>
                  <a:cubicBezTo>
                    <a:pt x="11991" y="11706"/>
                    <a:pt x="11991" y="11457"/>
                    <a:pt x="11884" y="11244"/>
                  </a:cubicBezTo>
                  <a:lnTo>
                    <a:pt x="10959" y="9145"/>
                  </a:lnTo>
                  <a:cubicBezTo>
                    <a:pt x="10888" y="8931"/>
                    <a:pt x="10710" y="8789"/>
                    <a:pt x="10496" y="8718"/>
                  </a:cubicBezTo>
                  <a:cubicBezTo>
                    <a:pt x="10390" y="8664"/>
                    <a:pt x="10274" y="8638"/>
                    <a:pt x="10163" y="8638"/>
                  </a:cubicBezTo>
                  <a:cubicBezTo>
                    <a:pt x="10052" y="8638"/>
                    <a:pt x="9945" y="8664"/>
                    <a:pt x="9856" y="8718"/>
                  </a:cubicBezTo>
                  <a:lnTo>
                    <a:pt x="8290" y="9394"/>
                  </a:lnTo>
                  <a:lnTo>
                    <a:pt x="8219" y="9216"/>
                  </a:lnTo>
                  <a:lnTo>
                    <a:pt x="8219" y="1388"/>
                  </a:lnTo>
                  <a:cubicBezTo>
                    <a:pt x="8219" y="605"/>
                    <a:pt x="7579" y="0"/>
                    <a:pt x="6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845;p118">
              <a:extLst>
                <a:ext uri="{FF2B5EF4-FFF2-40B4-BE49-F238E27FC236}">
                  <a16:creationId xmlns:a16="http://schemas.microsoft.com/office/drawing/2014/main" id="{DE08BB6B-81BB-C7DF-2DB5-E63EA020EEA4}"/>
                </a:ext>
              </a:extLst>
            </p:cNvPr>
            <p:cNvSpPr/>
            <p:nvPr/>
          </p:nvSpPr>
          <p:spPr>
            <a:xfrm>
              <a:off x="2122238" y="38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  <a:moveTo>
                    <a:pt x="1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4310;p119">
            <a:extLst>
              <a:ext uri="{FF2B5EF4-FFF2-40B4-BE49-F238E27FC236}">
                <a16:creationId xmlns:a16="http://schemas.microsoft.com/office/drawing/2014/main" id="{0333BD1D-DD9B-98D4-EFFA-7C83205704FF}"/>
              </a:ext>
            </a:extLst>
          </p:cNvPr>
          <p:cNvGrpSpPr/>
          <p:nvPr/>
        </p:nvGrpSpPr>
        <p:grpSpPr>
          <a:xfrm>
            <a:off x="3060892" y="3558891"/>
            <a:ext cx="354400" cy="386417"/>
            <a:chOff x="3243025" y="1909875"/>
            <a:chExt cx="430625" cy="428175"/>
          </a:xfrm>
          <a:solidFill>
            <a:schemeClr val="tx1"/>
          </a:solidFill>
        </p:grpSpPr>
        <p:sp>
          <p:nvSpPr>
            <p:cNvPr id="529" name="Google Shape;4311;p119">
              <a:extLst>
                <a:ext uri="{FF2B5EF4-FFF2-40B4-BE49-F238E27FC236}">
                  <a16:creationId xmlns:a16="http://schemas.microsoft.com/office/drawing/2014/main" id="{D0AEEBB5-347D-BBFA-7D91-57DB14985943}"/>
                </a:ext>
              </a:extLst>
            </p:cNvPr>
            <p:cNvSpPr/>
            <p:nvPr/>
          </p:nvSpPr>
          <p:spPr>
            <a:xfrm>
              <a:off x="3489000" y="1913425"/>
              <a:ext cx="181900" cy="181100"/>
            </a:xfrm>
            <a:custGeom>
              <a:avLst/>
              <a:gdLst/>
              <a:ahLst/>
              <a:cxnLst/>
              <a:rect l="l" t="t" r="r" b="b"/>
              <a:pathLst>
                <a:path w="7276" h="7244" extrusionOk="0">
                  <a:moveTo>
                    <a:pt x="669" y="747"/>
                  </a:moveTo>
                  <a:cubicBezTo>
                    <a:pt x="3552" y="1443"/>
                    <a:pt x="5802" y="3692"/>
                    <a:pt x="6497" y="6575"/>
                  </a:cubicBezTo>
                  <a:lnTo>
                    <a:pt x="5321" y="6575"/>
                  </a:lnTo>
                  <a:cubicBezTo>
                    <a:pt x="4679" y="4324"/>
                    <a:pt x="2921" y="2565"/>
                    <a:pt x="669" y="1924"/>
                  </a:cubicBezTo>
                  <a:lnTo>
                    <a:pt x="669" y="747"/>
                  </a:lnTo>
                  <a:close/>
                  <a:moveTo>
                    <a:pt x="333" y="0"/>
                  </a:moveTo>
                  <a:cubicBezTo>
                    <a:pt x="153" y="0"/>
                    <a:pt x="0" y="147"/>
                    <a:pt x="0" y="335"/>
                  </a:cubicBezTo>
                  <a:lnTo>
                    <a:pt x="0" y="2180"/>
                  </a:lnTo>
                  <a:cubicBezTo>
                    <a:pt x="0" y="2336"/>
                    <a:pt x="107" y="2470"/>
                    <a:pt x="257" y="2506"/>
                  </a:cubicBezTo>
                  <a:cubicBezTo>
                    <a:pt x="2471" y="3044"/>
                    <a:pt x="4200" y="4773"/>
                    <a:pt x="4738" y="6987"/>
                  </a:cubicBezTo>
                  <a:cubicBezTo>
                    <a:pt x="4774" y="7137"/>
                    <a:pt x="4908" y="7244"/>
                    <a:pt x="5062" y="7244"/>
                  </a:cubicBezTo>
                  <a:lnTo>
                    <a:pt x="6909" y="7244"/>
                  </a:lnTo>
                  <a:cubicBezTo>
                    <a:pt x="7119" y="7244"/>
                    <a:pt x="7276" y="7054"/>
                    <a:pt x="7238" y="6848"/>
                  </a:cubicBezTo>
                  <a:cubicBezTo>
                    <a:pt x="6587" y="3373"/>
                    <a:pt x="3869" y="656"/>
                    <a:pt x="396" y="6"/>
                  </a:cubicBezTo>
                  <a:cubicBezTo>
                    <a:pt x="375" y="2"/>
                    <a:pt x="354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312;p119">
              <a:extLst>
                <a:ext uri="{FF2B5EF4-FFF2-40B4-BE49-F238E27FC236}">
                  <a16:creationId xmlns:a16="http://schemas.microsoft.com/office/drawing/2014/main" id="{EA23CCCF-6F5C-DBD5-CEDB-AEC8D3620888}"/>
                </a:ext>
              </a:extLst>
            </p:cNvPr>
            <p:cNvSpPr/>
            <p:nvPr/>
          </p:nvSpPr>
          <p:spPr>
            <a:xfrm>
              <a:off x="3243025" y="1909875"/>
              <a:ext cx="430625" cy="428175"/>
            </a:xfrm>
            <a:custGeom>
              <a:avLst/>
              <a:gdLst/>
              <a:ahLst/>
              <a:cxnLst/>
              <a:rect l="l" t="t" r="r" b="b"/>
              <a:pathLst>
                <a:path w="17225" h="17127" extrusionOk="0">
                  <a:moveTo>
                    <a:pt x="8660" y="1"/>
                  </a:moveTo>
                  <a:cubicBezTo>
                    <a:pt x="6373" y="1"/>
                    <a:pt x="4223" y="893"/>
                    <a:pt x="2605" y="2509"/>
                  </a:cubicBezTo>
                  <a:cubicBezTo>
                    <a:pt x="989" y="4127"/>
                    <a:pt x="99" y="6278"/>
                    <a:pt x="99" y="8564"/>
                  </a:cubicBezTo>
                  <a:cubicBezTo>
                    <a:pt x="99" y="10851"/>
                    <a:pt x="989" y="13002"/>
                    <a:pt x="2605" y="14618"/>
                  </a:cubicBezTo>
                  <a:cubicBezTo>
                    <a:pt x="4068" y="16081"/>
                    <a:pt x="6008" y="16964"/>
                    <a:pt x="8071" y="17105"/>
                  </a:cubicBezTo>
                  <a:cubicBezTo>
                    <a:pt x="8267" y="17120"/>
                    <a:pt x="8463" y="17126"/>
                    <a:pt x="8660" y="17126"/>
                  </a:cubicBezTo>
                  <a:cubicBezTo>
                    <a:pt x="8662" y="17126"/>
                    <a:pt x="8665" y="17126"/>
                    <a:pt x="8667" y="17126"/>
                  </a:cubicBezTo>
                  <a:cubicBezTo>
                    <a:pt x="10504" y="17126"/>
                    <a:pt x="12292" y="16534"/>
                    <a:pt x="13767" y="15436"/>
                  </a:cubicBezTo>
                  <a:cubicBezTo>
                    <a:pt x="13916" y="15327"/>
                    <a:pt x="13946" y="15117"/>
                    <a:pt x="13836" y="14969"/>
                  </a:cubicBezTo>
                  <a:cubicBezTo>
                    <a:pt x="13770" y="14881"/>
                    <a:pt x="13669" y="14835"/>
                    <a:pt x="13567" y="14835"/>
                  </a:cubicBezTo>
                  <a:cubicBezTo>
                    <a:pt x="13498" y="14835"/>
                    <a:pt x="13428" y="14856"/>
                    <a:pt x="13368" y="14901"/>
                  </a:cubicBezTo>
                  <a:cubicBezTo>
                    <a:pt x="11976" y="15938"/>
                    <a:pt x="10323" y="16447"/>
                    <a:pt x="8674" y="16447"/>
                  </a:cubicBezTo>
                  <a:cubicBezTo>
                    <a:pt x="6633" y="16447"/>
                    <a:pt x="4600" y="15668"/>
                    <a:pt x="3078" y="14146"/>
                  </a:cubicBezTo>
                  <a:cubicBezTo>
                    <a:pt x="0" y="11068"/>
                    <a:pt x="0" y="6061"/>
                    <a:pt x="3078" y="2983"/>
                  </a:cubicBezTo>
                  <a:cubicBezTo>
                    <a:pt x="4490" y="1573"/>
                    <a:pt x="6343" y="760"/>
                    <a:pt x="8326" y="678"/>
                  </a:cubicBezTo>
                  <a:lnTo>
                    <a:pt x="8326" y="1817"/>
                  </a:lnTo>
                  <a:cubicBezTo>
                    <a:pt x="6651" y="1895"/>
                    <a:pt x="5066" y="2597"/>
                    <a:pt x="3883" y="3787"/>
                  </a:cubicBezTo>
                  <a:cubicBezTo>
                    <a:pt x="1249" y="6422"/>
                    <a:pt x="1249" y="10707"/>
                    <a:pt x="3883" y="13342"/>
                  </a:cubicBezTo>
                  <a:cubicBezTo>
                    <a:pt x="5200" y="14659"/>
                    <a:pt x="6930" y="15318"/>
                    <a:pt x="8660" y="15318"/>
                  </a:cubicBezTo>
                  <a:cubicBezTo>
                    <a:pt x="10390" y="15318"/>
                    <a:pt x="12120" y="14659"/>
                    <a:pt x="13437" y="13342"/>
                  </a:cubicBezTo>
                  <a:cubicBezTo>
                    <a:pt x="14626" y="12160"/>
                    <a:pt x="15330" y="10574"/>
                    <a:pt x="15408" y="8899"/>
                  </a:cubicBezTo>
                  <a:lnTo>
                    <a:pt x="16545" y="8899"/>
                  </a:lnTo>
                  <a:cubicBezTo>
                    <a:pt x="16477" y="10509"/>
                    <a:pt x="15917" y="12060"/>
                    <a:pt x="14945" y="13342"/>
                  </a:cubicBezTo>
                  <a:cubicBezTo>
                    <a:pt x="14834" y="13490"/>
                    <a:pt x="14863" y="13699"/>
                    <a:pt x="15009" y="13810"/>
                  </a:cubicBezTo>
                  <a:cubicBezTo>
                    <a:pt x="15069" y="13856"/>
                    <a:pt x="15140" y="13878"/>
                    <a:pt x="15211" y="13878"/>
                  </a:cubicBezTo>
                  <a:cubicBezTo>
                    <a:pt x="15311" y="13878"/>
                    <a:pt x="15411" y="13834"/>
                    <a:pt x="15477" y="13748"/>
                  </a:cubicBezTo>
                  <a:cubicBezTo>
                    <a:pt x="16607" y="12258"/>
                    <a:pt x="17221" y="10437"/>
                    <a:pt x="17224" y="8564"/>
                  </a:cubicBezTo>
                  <a:cubicBezTo>
                    <a:pt x="17224" y="8380"/>
                    <a:pt x="17074" y="8230"/>
                    <a:pt x="16890" y="8230"/>
                  </a:cubicBezTo>
                  <a:cubicBezTo>
                    <a:pt x="16889" y="8230"/>
                    <a:pt x="16888" y="8230"/>
                    <a:pt x="16887" y="8230"/>
                  </a:cubicBezTo>
                  <a:lnTo>
                    <a:pt x="15081" y="8230"/>
                  </a:lnTo>
                  <a:cubicBezTo>
                    <a:pt x="14896" y="8230"/>
                    <a:pt x="14747" y="8379"/>
                    <a:pt x="14747" y="8564"/>
                  </a:cubicBezTo>
                  <a:cubicBezTo>
                    <a:pt x="14751" y="10178"/>
                    <a:pt x="14109" y="11729"/>
                    <a:pt x="12964" y="12868"/>
                  </a:cubicBezTo>
                  <a:cubicBezTo>
                    <a:pt x="11777" y="14055"/>
                    <a:pt x="10218" y="14648"/>
                    <a:pt x="8660" y="14648"/>
                  </a:cubicBezTo>
                  <a:cubicBezTo>
                    <a:pt x="7101" y="14648"/>
                    <a:pt x="5542" y="14055"/>
                    <a:pt x="4355" y="12868"/>
                  </a:cubicBezTo>
                  <a:cubicBezTo>
                    <a:pt x="1982" y="10494"/>
                    <a:pt x="1982" y="6633"/>
                    <a:pt x="4355" y="4259"/>
                  </a:cubicBezTo>
                  <a:cubicBezTo>
                    <a:pt x="5491" y="3117"/>
                    <a:pt x="7037" y="2476"/>
                    <a:pt x="8647" y="2476"/>
                  </a:cubicBezTo>
                  <a:cubicBezTo>
                    <a:pt x="8652" y="2476"/>
                    <a:pt x="8656" y="2476"/>
                    <a:pt x="8660" y="2476"/>
                  </a:cubicBezTo>
                  <a:cubicBezTo>
                    <a:pt x="8661" y="2476"/>
                    <a:pt x="8662" y="2476"/>
                    <a:pt x="8663" y="2476"/>
                  </a:cubicBezTo>
                  <a:cubicBezTo>
                    <a:pt x="8846" y="2476"/>
                    <a:pt x="8994" y="2326"/>
                    <a:pt x="8994" y="2142"/>
                  </a:cubicBezTo>
                  <a:lnTo>
                    <a:pt x="8994" y="336"/>
                  </a:lnTo>
                  <a:cubicBezTo>
                    <a:pt x="8994" y="151"/>
                    <a:pt x="8845" y="1"/>
                    <a:pt x="86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313;p119">
              <a:extLst>
                <a:ext uri="{FF2B5EF4-FFF2-40B4-BE49-F238E27FC236}">
                  <a16:creationId xmlns:a16="http://schemas.microsoft.com/office/drawing/2014/main" id="{5B5B8975-AF31-675A-96EE-C05A4280172B}"/>
                </a:ext>
              </a:extLst>
            </p:cNvPr>
            <p:cNvSpPr/>
            <p:nvPr/>
          </p:nvSpPr>
          <p:spPr>
            <a:xfrm>
              <a:off x="3595325" y="2261175"/>
              <a:ext cx="18725" cy="17025"/>
            </a:xfrm>
            <a:custGeom>
              <a:avLst/>
              <a:gdLst/>
              <a:ahLst/>
              <a:cxnLst/>
              <a:rect l="l" t="t" r="r" b="b"/>
              <a:pathLst>
                <a:path w="749" h="681" extrusionOk="0">
                  <a:moveTo>
                    <a:pt x="380" y="1"/>
                  </a:moveTo>
                  <a:cubicBezTo>
                    <a:pt x="297" y="1"/>
                    <a:pt x="214" y="32"/>
                    <a:pt x="150" y="94"/>
                  </a:cubicBezTo>
                  <a:lnTo>
                    <a:pt x="135" y="108"/>
                  </a:lnTo>
                  <a:cubicBezTo>
                    <a:pt x="3" y="239"/>
                    <a:pt x="1" y="450"/>
                    <a:pt x="132" y="581"/>
                  </a:cubicBezTo>
                  <a:cubicBezTo>
                    <a:pt x="197" y="648"/>
                    <a:pt x="283" y="681"/>
                    <a:pt x="369" y="681"/>
                  </a:cubicBezTo>
                  <a:cubicBezTo>
                    <a:pt x="454" y="681"/>
                    <a:pt x="540" y="649"/>
                    <a:pt x="605" y="584"/>
                  </a:cubicBezTo>
                  <a:lnTo>
                    <a:pt x="623" y="566"/>
                  </a:lnTo>
                  <a:cubicBezTo>
                    <a:pt x="749" y="436"/>
                    <a:pt x="745" y="228"/>
                    <a:pt x="618" y="99"/>
                  </a:cubicBezTo>
                  <a:cubicBezTo>
                    <a:pt x="552" y="34"/>
                    <a:pt x="466" y="1"/>
                    <a:pt x="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314;p119">
              <a:extLst>
                <a:ext uri="{FF2B5EF4-FFF2-40B4-BE49-F238E27FC236}">
                  <a16:creationId xmlns:a16="http://schemas.microsoft.com/office/drawing/2014/main" id="{05832F92-44B4-457E-7AD0-9978ADA6C64F}"/>
                </a:ext>
              </a:extLst>
            </p:cNvPr>
            <p:cNvSpPr/>
            <p:nvPr/>
          </p:nvSpPr>
          <p:spPr>
            <a:xfrm>
              <a:off x="3370875" y="2001450"/>
              <a:ext cx="177325" cy="245025"/>
            </a:xfrm>
            <a:custGeom>
              <a:avLst/>
              <a:gdLst/>
              <a:ahLst/>
              <a:cxnLst/>
              <a:rect l="l" t="t" r="r" b="b"/>
              <a:pathLst>
                <a:path w="7093" h="9801" extrusionOk="0">
                  <a:moveTo>
                    <a:pt x="3547" y="670"/>
                  </a:moveTo>
                  <a:cubicBezTo>
                    <a:pt x="4655" y="672"/>
                    <a:pt x="5552" y="1568"/>
                    <a:pt x="5553" y="2677"/>
                  </a:cubicBezTo>
                  <a:lnTo>
                    <a:pt x="5553" y="3335"/>
                  </a:lnTo>
                  <a:cubicBezTo>
                    <a:pt x="4949" y="2919"/>
                    <a:pt x="4247" y="2710"/>
                    <a:pt x="3546" y="2710"/>
                  </a:cubicBezTo>
                  <a:cubicBezTo>
                    <a:pt x="2845" y="2710"/>
                    <a:pt x="2144" y="2919"/>
                    <a:pt x="1540" y="3335"/>
                  </a:cubicBezTo>
                  <a:lnTo>
                    <a:pt x="1540" y="2677"/>
                  </a:lnTo>
                  <a:cubicBezTo>
                    <a:pt x="1542" y="1568"/>
                    <a:pt x="2438" y="672"/>
                    <a:pt x="3547" y="670"/>
                  </a:cubicBezTo>
                  <a:close/>
                  <a:moveTo>
                    <a:pt x="3547" y="3381"/>
                  </a:moveTo>
                  <a:cubicBezTo>
                    <a:pt x="5133" y="3381"/>
                    <a:pt x="6423" y="4670"/>
                    <a:pt x="6423" y="6257"/>
                  </a:cubicBezTo>
                  <a:cubicBezTo>
                    <a:pt x="6423" y="7842"/>
                    <a:pt x="5133" y="9133"/>
                    <a:pt x="3547" y="9133"/>
                  </a:cubicBezTo>
                  <a:cubicBezTo>
                    <a:pt x="1961" y="9133"/>
                    <a:pt x="670" y="7842"/>
                    <a:pt x="670" y="6257"/>
                  </a:cubicBezTo>
                  <a:cubicBezTo>
                    <a:pt x="670" y="4670"/>
                    <a:pt x="1961" y="3381"/>
                    <a:pt x="3547" y="3381"/>
                  </a:cubicBezTo>
                  <a:close/>
                  <a:moveTo>
                    <a:pt x="3547" y="1"/>
                  </a:moveTo>
                  <a:cubicBezTo>
                    <a:pt x="2070" y="3"/>
                    <a:pt x="873" y="1200"/>
                    <a:pt x="871" y="2677"/>
                  </a:cubicBezTo>
                  <a:lnTo>
                    <a:pt x="871" y="3932"/>
                  </a:lnTo>
                  <a:cubicBezTo>
                    <a:pt x="310" y="4577"/>
                    <a:pt x="1" y="5401"/>
                    <a:pt x="2" y="6255"/>
                  </a:cubicBezTo>
                  <a:cubicBezTo>
                    <a:pt x="2" y="8210"/>
                    <a:pt x="1592" y="9800"/>
                    <a:pt x="3546" y="9800"/>
                  </a:cubicBezTo>
                  <a:cubicBezTo>
                    <a:pt x="5501" y="9800"/>
                    <a:pt x="7091" y="8210"/>
                    <a:pt x="7091" y="6255"/>
                  </a:cubicBezTo>
                  <a:cubicBezTo>
                    <a:pt x="7093" y="5401"/>
                    <a:pt x="6783" y="4577"/>
                    <a:pt x="6222" y="3932"/>
                  </a:cubicBezTo>
                  <a:lnTo>
                    <a:pt x="6222" y="2677"/>
                  </a:lnTo>
                  <a:cubicBezTo>
                    <a:pt x="6222" y="1202"/>
                    <a:pt x="5021" y="1"/>
                    <a:pt x="3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315;p119">
              <a:extLst>
                <a:ext uri="{FF2B5EF4-FFF2-40B4-BE49-F238E27FC236}">
                  <a16:creationId xmlns:a16="http://schemas.microsoft.com/office/drawing/2014/main" id="{60CBF3EF-D729-E69E-C4EA-E3CEBBDD11C2}"/>
                </a:ext>
              </a:extLst>
            </p:cNvPr>
            <p:cNvSpPr/>
            <p:nvPr/>
          </p:nvSpPr>
          <p:spPr>
            <a:xfrm>
              <a:off x="3425150" y="2116800"/>
              <a:ext cx="69075" cy="91350"/>
            </a:xfrm>
            <a:custGeom>
              <a:avLst/>
              <a:gdLst/>
              <a:ahLst/>
              <a:cxnLst/>
              <a:rect l="l" t="t" r="r" b="b"/>
              <a:pathLst>
                <a:path w="2763" h="3654" extrusionOk="0">
                  <a:moveTo>
                    <a:pt x="1368" y="671"/>
                  </a:moveTo>
                  <a:cubicBezTo>
                    <a:pt x="1369" y="671"/>
                    <a:pt x="1370" y="671"/>
                    <a:pt x="1372" y="671"/>
                  </a:cubicBezTo>
                  <a:cubicBezTo>
                    <a:pt x="1514" y="671"/>
                    <a:pt x="1651" y="723"/>
                    <a:pt x="1758" y="820"/>
                  </a:cubicBezTo>
                  <a:cubicBezTo>
                    <a:pt x="2026" y="1059"/>
                    <a:pt x="2014" y="1479"/>
                    <a:pt x="1735" y="1703"/>
                  </a:cubicBezTo>
                  <a:cubicBezTo>
                    <a:pt x="1655" y="1767"/>
                    <a:pt x="1609" y="1864"/>
                    <a:pt x="1609" y="1965"/>
                  </a:cubicBezTo>
                  <a:lnTo>
                    <a:pt x="1609" y="2765"/>
                  </a:lnTo>
                  <a:cubicBezTo>
                    <a:pt x="1614" y="2896"/>
                    <a:pt x="1507" y="3006"/>
                    <a:pt x="1376" y="3006"/>
                  </a:cubicBezTo>
                  <a:cubicBezTo>
                    <a:pt x="1246" y="3006"/>
                    <a:pt x="1141" y="2896"/>
                    <a:pt x="1146" y="2765"/>
                  </a:cubicBezTo>
                  <a:lnTo>
                    <a:pt x="1146" y="1975"/>
                  </a:lnTo>
                  <a:cubicBezTo>
                    <a:pt x="1146" y="1872"/>
                    <a:pt x="1097" y="1774"/>
                    <a:pt x="1016" y="1712"/>
                  </a:cubicBezTo>
                  <a:cubicBezTo>
                    <a:pt x="819" y="1559"/>
                    <a:pt x="740" y="1299"/>
                    <a:pt x="820" y="1064"/>
                  </a:cubicBezTo>
                  <a:cubicBezTo>
                    <a:pt x="900" y="829"/>
                    <a:pt x="1121" y="671"/>
                    <a:pt x="1368" y="671"/>
                  </a:cubicBezTo>
                  <a:close/>
                  <a:moveTo>
                    <a:pt x="1370" y="1"/>
                  </a:moveTo>
                  <a:cubicBezTo>
                    <a:pt x="1040" y="1"/>
                    <a:pt x="712" y="130"/>
                    <a:pt x="467" y="386"/>
                  </a:cubicBezTo>
                  <a:cubicBezTo>
                    <a:pt x="1" y="872"/>
                    <a:pt x="5" y="1641"/>
                    <a:pt x="477" y="2124"/>
                  </a:cubicBezTo>
                  <a:lnTo>
                    <a:pt x="477" y="2765"/>
                  </a:lnTo>
                  <a:cubicBezTo>
                    <a:pt x="485" y="3258"/>
                    <a:pt x="886" y="3654"/>
                    <a:pt x="1378" y="3654"/>
                  </a:cubicBezTo>
                  <a:cubicBezTo>
                    <a:pt x="1870" y="3654"/>
                    <a:pt x="2271" y="3258"/>
                    <a:pt x="2278" y="2765"/>
                  </a:cubicBezTo>
                  <a:lnTo>
                    <a:pt x="2278" y="2111"/>
                  </a:lnTo>
                  <a:cubicBezTo>
                    <a:pt x="2762" y="1600"/>
                    <a:pt x="2729" y="791"/>
                    <a:pt x="2204" y="321"/>
                  </a:cubicBezTo>
                  <a:cubicBezTo>
                    <a:pt x="1966" y="107"/>
                    <a:pt x="1667" y="1"/>
                    <a:pt x="13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361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F0A0CAE1-D844-4764-AD03-4024AB4B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>
            <a:extLst>
              <a:ext uri="{FF2B5EF4-FFF2-40B4-BE49-F238E27FC236}">
                <a16:creationId xmlns:a16="http://schemas.microsoft.com/office/drawing/2014/main" id="{7DC9921D-AD7A-EEA8-EDEF-2A9529A1B3C1}"/>
              </a:ext>
            </a:extLst>
          </p:cNvPr>
          <p:cNvSpPr/>
          <p:nvPr/>
        </p:nvSpPr>
        <p:spPr>
          <a:xfrm>
            <a:off x="976652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>
            <a:extLst>
              <a:ext uri="{FF2B5EF4-FFF2-40B4-BE49-F238E27FC236}">
                <a16:creationId xmlns:a16="http://schemas.microsoft.com/office/drawing/2014/main" id="{D90001DA-C00E-2FA4-8DDF-25DA7431C412}"/>
              </a:ext>
            </a:extLst>
          </p:cNvPr>
          <p:cNvSpPr/>
          <p:nvPr/>
        </p:nvSpPr>
        <p:spPr>
          <a:xfrm>
            <a:off x="6130063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>
            <a:extLst>
              <a:ext uri="{FF2B5EF4-FFF2-40B4-BE49-F238E27FC236}">
                <a16:creationId xmlns:a16="http://schemas.microsoft.com/office/drawing/2014/main" id="{2FA5F65C-C714-DFFB-E8B4-B948C2289E3F}"/>
              </a:ext>
            </a:extLst>
          </p:cNvPr>
          <p:cNvSpPr/>
          <p:nvPr/>
        </p:nvSpPr>
        <p:spPr>
          <a:xfrm>
            <a:off x="3610352" y="3089900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>
            <a:extLst>
              <a:ext uri="{FF2B5EF4-FFF2-40B4-BE49-F238E27FC236}">
                <a16:creationId xmlns:a16="http://schemas.microsoft.com/office/drawing/2014/main" id="{4D554530-B2B8-59EF-C399-6E1365083C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5191" y="3203515"/>
            <a:ext cx="1850998" cy="48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/>
              <a:t>Facilitate Secure, Cashless Transactions</a:t>
            </a:r>
            <a:endParaRPr lang="en-US" sz="1800" dirty="0"/>
          </a:p>
        </p:txBody>
      </p:sp>
      <p:sp>
        <p:nvSpPr>
          <p:cNvPr id="422" name="Google Shape;422;p37">
            <a:extLst>
              <a:ext uri="{FF2B5EF4-FFF2-40B4-BE49-F238E27FC236}">
                <a16:creationId xmlns:a16="http://schemas.microsoft.com/office/drawing/2014/main" id="{16B6746A-F1FE-37FC-DE06-54D86E5F88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78669" y="3765485"/>
            <a:ext cx="176413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100" dirty="0">
                <a:latin typeface="Oswald" panose="00000500000000000000" pitchFamily="2" charset="0"/>
              </a:rPr>
              <a:t>Enable cashless payments within campus premises, ensuring safety and reducing cash-handling risks.</a:t>
            </a:r>
          </a:p>
        </p:txBody>
      </p:sp>
      <p:grpSp>
        <p:nvGrpSpPr>
          <p:cNvPr id="424" name="Google Shape;424;p37">
            <a:extLst>
              <a:ext uri="{FF2B5EF4-FFF2-40B4-BE49-F238E27FC236}">
                <a16:creationId xmlns:a16="http://schemas.microsoft.com/office/drawing/2014/main" id="{355AA97F-C1B6-A26B-D0E1-1694C82ABB93}"/>
              </a:ext>
            </a:extLst>
          </p:cNvPr>
          <p:cNvGrpSpPr/>
          <p:nvPr/>
        </p:nvGrpSpPr>
        <p:grpSpPr>
          <a:xfrm rot="-5400000">
            <a:off x="681702" y="-823119"/>
            <a:ext cx="1182802" cy="2546215"/>
            <a:chOff x="7350442" y="2608992"/>
            <a:chExt cx="777239" cy="1673160"/>
          </a:xfrm>
        </p:grpSpPr>
        <p:sp>
          <p:nvSpPr>
            <p:cNvPr id="425" name="Google Shape;425;p37">
              <a:extLst>
                <a:ext uri="{FF2B5EF4-FFF2-40B4-BE49-F238E27FC236}">
                  <a16:creationId xmlns:a16="http://schemas.microsoft.com/office/drawing/2014/main" id="{C3C37167-BF4C-AE0D-867B-B8ECBA4164C2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7">
              <a:extLst>
                <a:ext uri="{FF2B5EF4-FFF2-40B4-BE49-F238E27FC236}">
                  <a16:creationId xmlns:a16="http://schemas.microsoft.com/office/drawing/2014/main" id="{38481ADD-4754-04B2-53F8-EA7367051788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7">
              <a:extLst>
                <a:ext uri="{FF2B5EF4-FFF2-40B4-BE49-F238E27FC236}">
                  <a16:creationId xmlns:a16="http://schemas.microsoft.com/office/drawing/2014/main" id="{C4F90424-A52A-AE34-69B6-E7EB82320E4D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7">
              <a:extLst>
                <a:ext uri="{FF2B5EF4-FFF2-40B4-BE49-F238E27FC236}">
                  <a16:creationId xmlns:a16="http://schemas.microsoft.com/office/drawing/2014/main" id="{44D9A65B-F25C-36AF-45DE-C831DC7DBBCF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7">
              <a:extLst>
                <a:ext uri="{FF2B5EF4-FFF2-40B4-BE49-F238E27FC236}">
                  <a16:creationId xmlns:a16="http://schemas.microsoft.com/office/drawing/2014/main" id="{05F97647-6416-607D-7BA5-5FEE189468ED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>
              <a:extLst>
                <a:ext uri="{FF2B5EF4-FFF2-40B4-BE49-F238E27FC236}">
                  <a16:creationId xmlns:a16="http://schemas.microsoft.com/office/drawing/2014/main" id="{43855908-A21A-BF17-F5F0-8A7A2CF23FBC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7">
              <a:extLst>
                <a:ext uri="{FF2B5EF4-FFF2-40B4-BE49-F238E27FC236}">
                  <a16:creationId xmlns:a16="http://schemas.microsoft.com/office/drawing/2014/main" id="{2FDA4786-341C-032F-E0CA-C289AD4B41FB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7">
              <a:extLst>
                <a:ext uri="{FF2B5EF4-FFF2-40B4-BE49-F238E27FC236}">
                  <a16:creationId xmlns:a16="http://schemas.microsoft.com/office/drawing/2014/main" id="{045B2CAE-C39C-96DE-C851-B81C39A85843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7">
            <a:extLst>
              <a:ext uri="{FF2B5EF4-FFF2-40B4-BE49-F238E27FC236}">
                <a16:creationId xmlns:a16="http://schemas.microsoft.com/office/drawing/2014/main" id="{3B8895AB-29F2-AC11-2356-F8179A1823DE}"/>
              </a:ext>
            </a:extLst>
          </p:cNvPr>
          <p:cNvGrpSpPr/>
          <p:nvPr/>
        </p:nvGrpSpPr>
        <p:grpSpPr>
          <a:xfrm rot="5400000" flipH="1">
            <a:off x="7363145" y="-827538"/>
            <a:ext cx="1182802" cy="2555083"/>
            <a:chOff x="7350442" y="2608992"/>
            <a:chExt cx="777239" cy="1673160"/>
          </a:xfrm>
        </p:grpSpPr>
        <p:sp>
          <p:nvSpPr>
            <p:cNvPr id="434" name="Google Shape;434;p37">
              <a:extLst>
                <a:ext uri="{FF2B5EF4-FFF2-40B4-BE49-F238E27FC236}">
                  <a16:creationId xmlns:a16="http://schemas.microsoft.com/office/drawing/2014/main" id="{5CAC69A5-6075-4678-F5E8-033F023A316C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7">
              <a:extLst>
                <a:ext uri="{FF2B5EF4-FFF2-40B4-BE49-F238E27FC236}">
                  <a16:creationId xmlns:a16="http://schemas.microsoft.com/office/drawing/2014/main" id="{DA859318-E716-3919-856D-3C6DA4811927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7">
              <a:extLst>
                <a:ext uri="{FF2B5EF4-FFF2-40B4-BE49-F238E27FC236}">
                  <a16:creationId xmlns:a16="http://schemas.microsoft.com/office/drawing/2014/main" id="{B12B10F0-4B4A-E633-6BD3-2C7B41051411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7">
              <a:extLst>
                <a:ext uri="{FF2B5EF4-FFF2-40B4-BE49-F238E27FC236}">
                  <a16:creationId xmlns:a16="http://schemas.microsoft.com/office/drawing/2014/main" id="{4756E564-381A-CB9B-08D5-A77B00EAE3F9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7">
              <a:extLst>
                <a:ext uri="{FF2B5EF4-FFF2-40B4-BE49-F238E27FC236}">
                  <a16:creationId xmlns:a16="http://schemas.microsoft.com/office/drawing/2014/main" id="{324CDFDF-E7F3-F2FF-5E1A-8ACE1B89B88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7">
              <a:extLst>
                <a:ext uri="{FF2B5EF4-FFF2-40B4-BE49-F238E27FC236}">
                  <a16:creationId xmlns:a16="http://schemas.microsoft.com/office/drawing/2014/main" id="{5027B795-6CC2-CF9A-CDEC-3E4578F7CF0A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7">
              <a:extLst>
                <a:ext uri="{FF2B5EF4-FFF2-40B4-BE49-F238E27FC236}">
                  <a16:creationId xmlns:a16="http://schemas.microsoft.com/office/drawing/2014/main" id="{9B57A786-E493-8E13-622F-330B22972E6A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7">
              <a:extLst>
                <a:ext uri="{FF2B5EF4-FFF2-40B4-BE49-F238E27FC236}">
                  <a16:creationId xmlns:a16="http://schemas.microsoft.com/office/drawing/2014/main" id="{9CD763CB-FD7A-F0EE-60B4-F74F078740E6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37">
            <a:extLst>
              <a:ext uri="{FF2B5EF4-FFF2-40B4-BE49-F238E27FC236}">
                <a16:creationId xmlns:a16="http://schemas.microsoft.com/office/drawing/2014/main" id="{E0B0A316-BE84-96C9-72D9-EEC1CEE6F094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784838" y="1598677"/>
            <a:ext cx="1661225" cy="414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/>
              <a:t>Enable Financial Oversight and Analysis</a:t>
            </a:r>
            <a:endParaRPr lang="en-US" sz="2400" dirty="0"/>
          </a:p>
        </p:txBody>
      </p:sp>
      <p:sp>
        <p:nvSpPr>
          <p:cNvPr id="443" name="Google Shape;443;p37">
            <a:extLst>
              <a:ext uri="{FF2B5EF4-FFF2-40B4-BE49-F238E27FC236}">
                <a16:creationId xmlns:a16="http://schemas.microsoft.com/office/drawing/2014/main" id="{4368A1EF-D118-AE6F-1517-551BDFC49E8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089327" y="1630233"/>
            <a:ext cx="1855764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/>
              <a:t>Provide Personalized Budget Management</a:t>
            </a:r>
            <a:endParaRPr sz="1400" dirty="0"/>
          </a:p>
        </p:txBody>
      </p:sp>
      <p:sp>
        <p:nvSpPr>
          <p:cNvPr id="444" name="Google Shape;444;p37">
            <a:extLst>
              <a:ext uri="{FF2B5EF4-FFF2-40B4-BE49-F238E27FC236}">
                <a16:creationId xmlns:a16="http://schemas.microsoft.com/office/drawing/2014/main" id="{5C183B54-8798-F97E-3C40-A037C1EE2C6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755710" y="2202413"/>
            <a:ext cx="2420643" cy="466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100" dirty="0">
                <a:solidFill>
                  <a:schemeClr val="tx1"/>
                </a:solidFill>
                <a:latin typeface="Oswald" panose="00000500000000000000" pitchFamily="2" charset="0"/>
              </a:rPr>
              <a:t>Offer tools that help students manage their funds, receive budget advice, and track spending tailored to their individual needs.</a:t>
            </a:r>
          </a:p>
        </p:txBody>
      </p:sp>
      <p:sp>
        <p:nvSpPr>
          <p:cNvPr id="445" name="Google Shape;445;p37">
            <a:extLst>
              <a:ext uri="{FF2B5EF4-FFF2-40B4-BE49-F238E27FC236}">
                <a16:creationId xmlns:a16="http://schemas.microsoft.com/office/drawing/2014/main" id="{0EC72134-1987-6EE1-FDB7-8C659516C135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774202" y="1599224"/>
            <a:ext cx="151845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/>
              <a:t>Parental Oversight</a:t>
            </a:r>
          </a:p>
        </p:txBody>
      </p:sp>
      <p:sp>
        <p:nvSpPr>
          <p:cNvPr id="446" name="Google Shape;446;p37">
            <a:extLst>
              <a:ext uri="{FF2B5EF4-FFF2-40B4-BE49-F238E27FC236}">
                <a16:creationId xmlns:a16="http://schemas.microsoft.com/office/drawing/2014/main" id="{0547E525-C553-4C56-9D6C-4950E024E4F8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523662" y="2224047"/>
            <a:ext cx="1922401" cy="466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100" dirty="0">
                <a:latin typeface="Oswald" panose="00000500000000000000" pitchFamily="2" charset="0"/>
              </a:rPr>
              <a:t>Provide administrators and parents with categorized insights into student expenses, aiding in better financial decision-making and tracking.</a:t>
            </a:r>
          </a:p>
        </p:txBody>
      </p:sp>
      <p:sp>
        <p:nvSpPr>
          <p:cNvPr id="447" name="Google Shape;447;p37">
            <a:extLst>
              <a:ext uri="{FF2B5EF4-FFF2-40B4-BE49-F238E27FC236}">
                <a16:creationId xmlns:a16="http://schemas.microsoft.com/office/drawing/2014/main" id="{B0769AB7-420E-CA36-8A97-8CA30BDDF7C3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816699" y="3257726"/>
            <a:ext cx="1976701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/>
              <a:t>Ensure Data Integrity and Security</a:t>
            </a:r>
            <a:endParaRPr lang="en-US" sz="1800" dirty="0"/>
          </a:p>
        </p:txBody>
      </p:sp>
      <p:sp>
        <p:nvSpPr>
          <p:cNvPr id="448" name="Google Shape;448;p37">
            <a:extLst>
              <a:ext uri="{FF2B5EF4-FFF2-40B4-BE49-F238E27FC236}">
                <a16:creationId xmlns:a16="http://schemas.microsoft.com/office/drawing/2014/main" id="{F24AC6C3-712D-1967-74F5-AAFD1D8EFAB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/>
              <a:t>Project </a:t>
            </a:r>
            <a:r>
              <a:rPr lang="en-US" dirty="0">
                <a:solidFill>
                  <a:schemeClr val="accent3"/>
                </a:solidFill>
              </a:rPr>
              <a:t>Objectives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" name="Google Shape;449;p37">
            <a:extLst>
              <a:ext uri="{FF2B5EF4-FFF2-40B4-BE49-F238E27FC236}">
                <a16:creationId xmlns:a16="http://schemas.microsoft.com/office/drawing/2014/main" id="{97F12CBD-3912-D6A3-F6A2-64548297661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78554" y="3276771"/>
            <a:ext cx="2384133" cy="48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400" dirty="0"/>
              <a:t>Implement a Scalable Attendance Tracking System Using RFID</a:t>
            </a:r>
            <a:endParaRPr sz="1400" dirty="0"/>
          </a:p>
        </p:txBody>
      </p:sp>
      <p:sp>
        <p:nvSpPr>
          <p:cNvPr id="450" name="Google Shape;450;p37">
            <a:extLst>
              <a:ext uri="{FF2B5EF4-FFF2-40B4-BE49-F238E27FC236}">
                <a16:creationId xmlns:a16="http://schemas.microsoft.com/office/drawing/2014/main" id="{D29E314E-FC9B-B4B6-D760-4346CDBD3F9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90755" y="3827168"/>
            <a:ext cx="2203142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100" dirty="0">
                <a:latin typeface="Oswald" panose="00000500000000000000" pitchFamily="2" charset="0"/>
              </a:rPr>
              <a:t>Design an RFID-based system that accurately tracks attendance and can be expanded to accommodate more students and courses as needed.</a:t>
            </a:r>
          </a:p>
        </p:txBody>
      </p:sp>
      <p:sp>
        <p:nvSpPr>
          <p:cNvPr id="451" name="Google Shape;451;p37">
            <a:extLst>
              <a:ext uri="{FF2B5EF4-FFF2-40B4-BE49-F238E27FC236}">
                <a16:creationId xmlns:a16="http://schemas.microsoft.com/office/drawing/2014/main" id="{B6EDC136-9730-8984-6A6E-74D26CF1C043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08373" y="2108030"/>
            <a:ext cx="2315999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100" dirty="0">
                <a:latin typeface="Oswald" panose="00000500000000000000" pitchFamily="2" charset="0"/>
              </a:rPr>
              <a:t>Parents will be able to real-time access to attendance and spending data.</a:t>
            </a:r>
          </a:p>
        </p:txBody>
      </p:sp>
      <p:sp>
        <p:nvSpPr>
          <p:cNvPr id="452" name="Google Shape;452;p37">
            <a:extLst>
              <a:ext uri="{FF2B5EF4-FFF2-40B4-BE49-F238E27FC236}">
                <a16:creationId xmlns:a16="http://schemas.microsoft.com/office/drawing/2014/main" id="{7084ED1B-A793-BBA0-97E7-A6BF4B9B43F2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6684617" y="3772783"/>
            <a:ext cx="2072326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100" dirty="0">
                <a:latin typeface="Oswald" panose="00000500000000000000" pitchFamily="2" charset="0"/>
              </a:rPr>
              <a:t>Maintain accurate, real-time logs of student attendance and transactions while protecting sensitive data from unauthorized access or breaches.</a:t>
            </a:r>
          </a:p>
        </p:txBody>
      </p:sp>
      <p:grpSp>
        <p:nvGrpSpPr>
          <p:cNvPr id="483" name="Google Shape;483;p37">
            <a:extLst>
              <a:ext uri="{FF2B5EF4-FFF2-40B4-BE49-F238E27FC236}">
                <a16:creationId xmlns:a16="http://schemas.microsoft.com/office/drawing/2014/main" id="{ED26CA56-82C2-21A9-9413-8B6C63958FE0}"/>
              </a:ext>
            </a:extLst>
          </p:cNvPr>
          <p:cNvGrpSpPr/>
          <p:nvPr/>
        </p:nvGrpSpPr>
        <p:grpSpPr>
          <a:xfrm>
            <a:off x="1193197" y="1625664"/>
            <a:ext cx="459356" cy="459275"/>
            <a:chOff x="6423902" y="3336368"/>
            <a:chExt cx="368487" cy="368452"/>
          </a:xfrm>
        </p:grpSpPr>
        <p:sp>
          <p:nvSpPr>
            <p:cNvPr id="484" name="Google Shape;484;p37">
              <a:extLst>
                <a:ext uri="{FF2B5EF4-FFF2-40B4-BE49-F238E27FC236}">
                  <a16:creationId xmlns:a16="http://schemas.microsoft.com/office/drawing/2014/main" id="{E536058F-4C75-2CFB-DAB2-8FEAD00E373F}"/>
                </a:ext>
              </a:extLst>
            </p:cNvPr>
            <p:cNvSpPr/>
            <p:nvPr/>
          </p:nvSpPr>
          <p:spPr>
            <a:xfrm>
              <a:off x="6575629" y="3488094"/>
              <a:ext cx="65075" cy="65040"/>
            </a:xfrm>
            <a:custGeom>
              <a:avLst/>
              <a:gdLst/>
              <a:ahLst/>
              <a:cxnLst/>
              <a:rect l="l" t="t" r="r" b="b"/>
              <a:pathLst>
                <a:path w="1852" h="1851" extrusionOk="0">
                  <a:moveTo>
                    <a:pt x="1226" y="596"/>
                  </a:moveTo>
                  <a:lnTo>
                    <a:pt x="1226" y="1226"/>
                  </a:lnTo>
                  <a:lnTo>
                    <a:pt x="598" y="1226"/>
                  </a:lnTo>
                  <a:lnTo>
                    <a:pt x="598" y="596"/>
                  </a:lnTo>
                  <a:close/>
                  <a:moveTo>
                    <a:pt x="925" y="0"/>
                  </a:moveTo>
                  <a:cubicBezTo>
                    <a:pt x="415" y="0"/>
                    <a:pt x="0" y="414"/>
                    <a:pt x="0" y="925"/>
                  </a:cubicBezTo>
                  <a:cubicBezTo>
                    <a:pt x="0" y="1435"/>
                    <a:pt x="415" y="1850"/>
                    <a:pt x="925" y="1850"/>
                  </a:cubicBezTo>
                  <a:cubicBezTo>
                    <a:pt x="1437" y="1850"/>
                    <a:pt x="1852" y="1435"/>
                    <a:pt x="1852" y="925"/>
                  </a:cubicBezTo>
                  <a:cubicBezTo>
                    <a:pt x="1852" y="415"/>
                    <a:pt x="143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>
              <a:extLst>
                <a:ext uri="{FF2B5EF4-FFF2-40B4-BE49-F238E27FC236}">
                  <a16:creationId xmlns:a16="http://schemas.microsoft.com/office/drawing/2014/main" id="{BAB1252E-306E-55BC-0ED0-9B5CD480D5D4}"/>
                </a:ext>
              </a:extLst>
            </p:cNvPr>
            <p:cNvSpPr/>
            <p:nvPr/>
          </p:nvSpPr>
          <p:spPr>
            <a:xfrm>
              <a:off x="6423902" y="3336368"/>
              <a:ext cx="368487" cy="368452"/>
            </a:xfrm>
            <a:custGeom>
              <a:avLst/>
              <a:gdLst/>
              <a:ahLst/>
              <a:cxnLst/>
              <a:rect l="l" t="t" r="r" b="b"/>
              <a:pathLst>
                <a:path w="10487" h="10486" extrusionOk="0">
                  <a:moveTo>
                    <a:pt x="5243" y="3701"/>
                  </a:moveTo>
                  <a:cubicBezTo>
                    <a:pt x="6094" y="3701"/>
                    <a:pt x="6785" y="4393"/>
                    <a:pt x="6785" y="5243"/>
                  </a:cubicBezTo>
                  <a:cubicBezTo>
                    <a:pt x="6785" y="6092"/>
                    <a:pt x="6094" y="6784"/>
                    <a:pt x="5243" y="6784"/>
                  </a:cubicBezTo>
                  <a:cubicBezTo>
                    <a:pt x="4394" y="6784"/>
                    <a:pt x="3702" y="6092"/>
                    <a:pt x="3702" y="5243"/>
                  </a:cubicBezTo>
                  <a:cubicBezTo>
                    <a:pt x="3702" y="4393"/>
                    <a:pt x="4394" y="3701"/>
                    <a:pt x="5243" y="3701"/>
                  </a:cubicBezTo>
                  <a:close/>
                  <a:moveTo>
                    <a:pt x="1" y="1"/>
                  </a:moveTo>
                  <a:lnTo>
                    <a:pt x="1" y="2276"/>
                  </a:lnTo>
                  <a:lnTo>
                    <a:pt x="930" y="3206"/>
                  </a:lnTo>
                  <a:lnTo>
                    <a:pt x="930" y="4315"/>
                  </a:lnTo>
                  <a:lnTo>
                    <a:pt x="936" y="4315"/>
                  </a:lnTo>
                  <a:cubicBezTo>
                    <a:pt x="471" y="4712"/>
                    <a:pt x="199" y="5020"/>
                    <a:pt x="184" y="5039"/>
                  </a:cubicBezTo>
                  <a:lnTo>
                    <a:pt x="4" y="5243"/>
                  </a:lnTo>
                  <a:lnTo>
                    <a:pt x="184" y="5447"/>
                  </a:lnTo>
                  <a:cubicBezTo>
                    <a:pt x="200" y="5465"/>
                    <a:pt x="471" y="5773"/>
                    <a:pt x="936" y="6171"/>
                  </a:cubicBezTo>
                  <a:lnTo>
                    <a:pt x="930" y="6171"/>
                  </a:lnTo>
                  <a:lnTo>
                    <a:pt x="930" y="7276"/>
                  </a:lnTo>
                  <a:lnTo>
                    <a:pt x="1" y="8201"/>
                  </a:lnTo>
                  <a:lnTo>
                    <a:pt x="1" y="10485"/>
                  </a:lnTo>
                  <a:lnTo>
                    <a:pt x="630" y="10485"/>
                  </a:lnTo>
                  <a:lnTo>
                    <a:pt x="630" y="8454"/>
                  </a:lnTo>
                  <a:lnTo>
                    <a:pt x="1558" y="7529"/>
                  </a:lnTo>
                  <a:lnTo>
                    <a:pt x="1558" y="6651"/>
                  </a:lnTo>
                  <a:cubicBezTo>
                    <a:pt x="1852" y="6870"/>
                    <a:pt x="2150" y="7065"/>
                    <a:pt x="2459" y="7239"/>
                  </a:cubicBezTo>
                  <a:lnTo>
                    <a:pt x="2459" y="7890"/>
                  </a:lnTo>
                  <a:lnTo>
                    <a:pt x="1558" y="8815"/>
                  </a:lnTo>
                  <a:lnTo>
                    <a:pt x="1558" y="10485"/>
                  </a:lnTo>
                  <a:lnTo>
                    <a:pt x="2159" y="10485"/>
                  </a:lnTo>
                  <a:lnTo>
                    <a:pt x="2159" y="9071"/>
                  </a:lnTo>
                  <a:lnTo>
                    <a:pt x="3087" y="8146"/>
                  </a:lnTo>
                  <a:lnTo>
                    <a:pt x="3087" y="7539"/>
                  </a:lnTo>
                  <a:cubicBezTo>
                    <a:pt x="3398" y="7673"/>
                    <a:pt x="3708" y="7779"/>
                    <a:pt x="4015" y="7858"/>
                  </a:cubicBezTo>
                  <a:lnTo>
                    <a:pt x="4015" y="8507"/>
                  </a:lnTo>
                  <a:lnTo>
                    <a:pt x="3087" y="9432"/>
                  </a:lnTo>
                  <a:lnTo>
                    <a:pt x="3087" y="10485"/>
                  </a:lnTo>
                  <a:lnTo>
                    <a:pt x="3688" y="10485"/>
                  </a:lnTo>
                  <a:lnTo>
                    <a:pt x="3688" y="9687"/>
                  </a:lnTo>
                  <a:lnTo>
                    <a:pt x="4616" y="8762"/>
                  </a:lnTo>
                  <a:lnTo>
                    <a:pt x="4616" y="7977"/>
                  </a:lnTo>
                  <a:cubicBezTo>
                    <a:pt x="4823" y="8003"/>
                    <a:pt x="5026" y="8017"/>
                    <a:pt x="5230" y="8017"/>
                  </a:cubicBezTo>
                  <a:cubicBezTo>
                    <a:pt x="5432" y="8017"/>
                    <a:pt x="5635" y="8004"/>
                    <a:pt x="5845" y="7977"/>
                  </a:cubicBezTo>
                  <a:lnTo>
                    <a:pt x="5845" y="8762"/>
                  </a:lnTo>
                  <a:lnTo>
                    <a:pt x="6773" y="9687"/>
                  </a:lnTo>
                  <a:lnTo>
                    <a:pt x="6773" y="10485"/>
                  </a:lnTo>
                  <a:lnTo>
                    <a:pt x="7401" y="10485"/>
                  </a:lnTo>
                  <a:lnTo>
                    <a:pt x="7401" y="9432"/>
                  </a:lnTo>
                  <a:lnTo>
                    <a:pt x="6473" y="8507"/>
                  </a:lnTo>
                  <a:lnTo>
                    <a:pt x="6473" y="7858"/>
                  </a:lnTo>
                  <a:cubicBezTo>
                    <a:pt x="6781" y="7779"/>
                    <a:pt x="7090" y="7673"/>
                    <a:pt x="7401" y="7539"/>
                  </a:cubicBezTo>
                  <a:lnTo>
                    <a:pt x="7401" y="8146"/>
                  </a:lnTo>
                  <a:lnTo>
                    <a:pt x="8329" y="9071"/>
                  </a:lnTo>
                  <a:lnTo>
                    <a:pt x="8329" y="10485"/>
                  </a:lnTo>
                  <a:lnTo>
                    <a:pt x="8930" y="10485"/>
                  </a:lnTo>
                  <a:lnTo>
                    <a:pt x="8930" y="8815"/>
                  </a:lnTo>
                  <a:lnTo>
                    <a:pt x="8029" y="7890"/>
                  </a:lnTo>
                  <a:lnTo>
                    <a:pt x="8029" y="7239"/>
                  </a:lnTo>
                  <a:cubicBezTo>
                    <a:pt x="8339" y="7065"/>
                    <a:pt x="8637" y="6869"/>
                    <a:pt x="8930" y="6651"/>
                  </a:cubicBezTo>
                  <a:lnTo>
                    <a:pt x="8930" y="7527"/>
                  </a:lnTo>
                  <a:lnTo>
                    <a:pt x="9858" y="8455"/>
                  </a:lnTo>
                  <a:lnTo>
                    <a:pt x="9858" y="10485"/>
                  </a:lnTo>
                  <a:lnTo>
                    <a:pt x="10487" y="10485"/>
                  </a:lnTo>
                  <a:lnTo>
                    <a:pt x="10487" y="8209"/>
                  </a:lnTo>
                  <a:lnTo>
                    <a:pt x="9557" y="7281"/>
                  </a:lnTo>
                  <a:lnTo>
                    <a:pt x="9557" y="6171"/>
                  </a:lnTo>
                  <a:lnTo>
                    <a:pt x="9553" y="6171"/>
                  </a:lnTo>
                  <a:cubicBezTo>
                    <a:pt x="10017" y="5773"/>
                    <a:pt x="10289" y="5465"/>
                    <a:pt x="10304" y="5447"/>
                  </a:cubicBezTo>
                  <a:lnTo>
                    <a:pt x="10484" y="5243"/>
                  </a:lnTo>
                  <a:lnTo>
                    <a:pt x="10304" y="5038"/>
                  </a:lnTo>
                  <a:cubicBezTo>
                    <a:pt x="10289" y="5020"/>
                    <a:pt x="10017" y="4712"/>
                    <a:pt x="9553" y="4314"/>
                  </a:cubicBezTo>
                  <a:lnTo>
                    <a:pt x="9557" y="4314"/>
                  </a:lnTo>
                  <a:lnTo>
                    <a:pt x="9557" y="3204"/>
                  </a:lnTo>
                  <a:lnTo>
                    <a:pt x="10487" y="2276"/>
                  </a:lnTo>
                  <a:lnTo>
                    <a:pt x="10487" y="1"/>
                  </a:lnTo>
                  <a:lnTo>
                    <a:pt x="9858" y="1"/>
                  </a:lnTo>
                  <a:lnTo>
                    <a:pt x="9858" y="2031"/>
                  </a:lnTo>
                  <a:lnTo>
                    <a:pt x="8930" y="2956"/>
                  </a:lnTo>
                  <a:lnTo>
                    <a:pt x="8930" y="3835"/>
                  </a:lnTo>
                  <a:cubicBezTo>
                    <a:pt x="8638" y="3616"/>
                    <a:pt x="8339" y="3421"/>
                    <a:pt x="8029" y="3246"/>
                  </a:cubicBezTo>
                  <a:lnTo>
                    <a:pt x="8029" y="2596"/>
                  </a:lnTo>
                  <a:lnTo>
                    <a:pt x="8930" y="1670"/>
                  </a:lnTo>
                  <a:lnTo>
                    <a:pt x="8930" y="1"/>
                  </a:lnTo>
                  <a:lnTo>
                    <a:pt x="8329" y="1"/>
                  </a:lnTo>
                  <a:lnTo>
                    <a:pt x="8329" y="1415"/>
                  </a:lnTo>
                  <a:lnTo>
                    <a:pt x="7401" y="2340"/>
                  </a:lnTo>
                  <a:lnTo>
                    <a:pt x="7401" y="2946"/>
                  </a:lnTo>
                  <a:cubicBezTo>
                    <a:pt x="7090" y="2813"/>
                    <a:pt x="6779" y="2706"/>
                    <a:pt x="6473" y="2629"/>
                  </a:cubicBezTo>
                  <a:lnTo>
                    <a:pt x="6473" y="1979"/>
                  </a:lnTo>
                  <a:lnTo>
                    <a:pt x="7401" y="1054"/>
                  </a:lnTo>
                  <a:lnTo>
                    <a:pt x="7401" y="1"/>
                  </a:lnTo>
                  <a:lnTo>
                    <a:pt x="6800" y="1"/>
                  </a:lnTo>
                  <a:lnTo>
                    <a:pt x="6800" y="798"/>
                  </a:lnTo>
                  <a:lnTo>
                    <a:pt x="5872" y="1723"/>
                  </a:lnTo>
                  <a:lnTo>
                    <a:pt x="5872" y="2510"/>
                  </a:lnTo>
                  <a:cubicBezTo>
                    <a:pt x="5660" y="2482"/>
                    <a:pt x="5452" y="2468"/>
                    <a:pt x="5244" y="2468"/>
                  </a:cubicBezTo>
                  <a:cubicBezTo>
                    <a:pt x="5038" y="2468"/>
                    <a:pt x="4831" y="2482"/>
                    <a:pt x="4616" y="2510"/>
                  </a:cubicBezTo>
                  <a:lnTo>
                    <a:pt x="4616" y="1723"/>
                  </a:lnTo>
                  <a:lnTo>
                    <a:pt x="3688" y="798"/>
                  </a:lnTo>
                  <a:lnTo>
                    <a:pt x="3688" y="1"/>
                  </a:lnTo>
                  <a:lnTo>
                    <a:pt x="3087" y="1"/>
                  </a:lnTo>
                  <a:lnTo>
                    <a:pt x="3087" y="1054"/>
                  </a:lnTo>
                  <a:lnTo>
                    <a:pt x="4015" y="1979"/>
                  </a:lnTo>
                  <a:lnTo>
                    <a:pt x="4015" y="2629"/>
                  </a:lnTo>
                  <a:cubicBezTo>
                    <a:pt x="3708" y="2706"/>
                    <a:pt x="3398" y="2813"/>
                    <a:pt x="3087" y="2946"/>
                  </a:cubicBezTo>
                  <a:lnTo>
                    <a:pt x="3087" y="2340"/>
                  </a:lnTo>
                  <a:lnTo>
                    <a:pt x="2159" y="1415"/>
                  </a:lnTo>
                  <a:lnTo>
                    <a:pt x="2159" y="1"/>
                  </a:lnTo>
                  <a:lnTo>
                    <a:pt x="1558" y="1"/>
                  </a:lnTo>
                  <a:lnTo>
                    <a:pt x="1558" y="1670"/>
                  </a:lnTo>
                  <a:lnTo>
                    <a:pt x="2459" y="2596"/>
                  </a:lnTo>
                  <a:lnTo>
                    <a:pt x="2459" y="3246"/>
                  </a:lnTo>
                  <a:cubicBezTo>
                    <a:pt x="2148" y="3420"/>
                    <a:pt x="1851" y="3616"/>
                    <a:pt x="1558" y="3835"/>
                  </a:cubicBezTo>
                  <a:lnTo>
                    <a:pt x="1558" y="2959"/>
                  </a:lnTo>
                  <a:lnTo>
                    <a:pt x="630" y="20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phic 1" descr="Wallet outline">
            <a:extLst>
              <a:ext uri="{FF2B5EF4-FFF2-40B4-BE49-F238E27FC236}">
                <a16:creationId xmlns:a16="http://schemas.microsoft.com/office/drawing/2014/main" id="{570A84C2-BF44-19DA-ABC9-72735124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5071" y="1530197"/>
            <a:ext cx="552162" cy="552162"/>
          </a:xfrm>
          <a:prstGeom prst="rect">
            <a:avLst/>
          </a:prstGeom>
        </p:spPr>
      </p:pic>
      <p:pic>
        <p:nvPicPr>
          <p:cNvPr id="4" name="Graphic 3" descr="Presentation with pie chart with solid fill">
            <a:extLst>
              <a:ext uri="{FF2B5EF4-FFF2-40B4-BE49-F238E27FC236}">
                <a16:creationId xmlns:a16="http://schemas.microsoft.com/office/drawing/2014/main" id="{58523913-29B2-939E-B786-847868AA0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7637" y="1506359"/>
            <a:ext cx="576000" cy="576000"/>
          </a:xfrm>
          <a:prstGeom prst="rect">
            <a:avLst/>
          </a:prstGeom>
        </p:spPr>
      </p:pic>
      <p:grpSp>
        <p:nvGrpSpPr>
          <p:cNvPr id="5" name="Google Shape;4215;p119">
            <a:extLst>
              <a:ext uri="{FF2B5EF4-FFF2-40B4-BE49-F238E27FC236}">
                <a16:creationId xmlns:a16="http://schemas.microsoft.com/office/drawing/2014/main" id="{C6369183-49BC-88C7-4DC3-247F5E00782A}"/>
              </a:ext>
            </a:extLst>
          </p:cNvPr>
          <p:cNvGrpSpPr/>
          <p:nvPr/>
        </p:nvGrpSpPr>
        <p:grpSpPr>
          <a:xfrm>
            <a:off x="753625" y="3237165"/>
            <a:ext cx="524929" cy="533726"/>
            <a:chOff x="3245475" y="2656700"/>
            <a:chExt cx="428175" cy="428100"/>
          </a:xfrm>
          <a:solidFill>
            <a:schemeClr val="accent1"/>
          </a:solidFill>
        </p:grpSpPr>
        <p:sp>
          <p:nvSpPr>
            <p:cNvPr id="6" name="Google Shape;4216;p119">
              <a:extLst>
                <a:ext uri="{FF2B5EF4-FFF2-40B4-BE49-F238E27FC236}">
                  <a16:creationId xmlns:a16="http://schemas.microsoft.com/office/drawing/2014/main" id="{233E0746-262C-850E-A61F-6368ECE4D58C}"/>
                </a:ext>
              </a:extLst>
            </p:cNvPr>
            <p:cNvSpPr/>
            <p:nvPr/>
          </p:nvSpPr>
          <p:spPr>
            <a:xfrm>
              <a:off x="3245475" y="2656700"/>
              <a:ext cx="428175" cy="428100"/>
            </a:xfrm>
            <a:custGeom>
              <a:avLst/>
              <a:gdLst/>
              <a:ahLst/>
              <a:cxnLst/>
              <a:rect l="l" t="t" r="r" b="b"/>
              <a:pathLst>
                <a:path w="17127" h="17124" extrusionOk="0">
                  <a:moveTo>
                    <a:pt x="11068" y="7490"/>
                  </a:moveTo>
                  <a:cubicBezTo>
                    <a:pt x="11230" y="7490"/>
                    <a:pt x="11361" y="7621"/>
                    <a:pt x="11361" y="7783"/>
                  </a:cubicBezTo>
                  <a:lnTo>
                    <a:pt x="11361" y="8294"/>
                  </a:lnTo>
                  <a:lnTo>
                    <a:pt x="5764" y="8294"/>
                  </a:lnTo>
                  <a:lnTo>
                    <a:pt x="5764" y="7783"/>
                  </a:lnTo>
                  <a:cubicBezTo>
                    <a:pt x="5764" y="7621"/>
                    <a:pt x="5895" y="7490"/>
                    <a:pt x="6057" y="7490"/>
                  </a:cubicBezTo>
                  <a:close/>
                  <a:moveTo>
                    <a:pt x="8429" y="668"/>
                  </a:moveTo>
                  <a:cubicBezTo>
                    <a:pt x="10435" y="668"/>
                    <a:pt x="12248" y="1933"/>
                    <a:pt x="12940" y="3814"/>
                  </a:cubicBezTo>
                  <a:cubicBezTo>
                    <a:pt x="12989" y="3947"/>
                    <a:pt x="13114" y="4034"/>
                    <a:pt x="13254" y="4034"/>
                  </a:cubicBezTo>
                  <a:cubicBezTo>
                    <a:pt x="13266" y="4034"/>
                    <a:pt x="13278" y="4033"/>
                    <a:pt x="13290" y="4032"/>
                  </a:cubicBezTo>
                  <a:cubicBezTo>
                    <a:pt x="13350" y="4025"/>
                    <a:pt x="13412" y="4022"/>
                    <a:pt x="13475" y="4022"/>
                  </a:cubicBezTo>
                  <a:cubicBezTo>
                    <a:pt x="13476" y="4022"/>
                    <a:pt x="13476" y="4022"/>
                    <a:pt x="13477" y="4022"/>
                  </a:cubicBezTo>
                  <a:cubicBezTo>
                    <a:pt x="14590" y="4022"/>
                    <a:pt x="15415" y="5055"/>
                    <a:pt x="15170" y="6141"/>
                  </a:cubicBezTo>
                  <a:cubicBezTo>
                    <a:pt x="15134" y="6301"/>
                    <a:pt x="15219" y="6463"/>
                    <a:pt x="15371" y="6524"/>
                  </a:cubicBezTo>
                  <a:cubicBezTo>
                    <a:pt x="16141" y="6836"/>
                    <a:pt x="16583" y="7651"/>
                    <a:pt x="16423" y="8467"/>
                  </a:cubicBezTo>
                  <a:cubicBezTo>
                    <a:pt x="16264" y="9282"/>
                    <a:pt x="15549" y="9871"/>
                    <a:pt x="14718" y="9871"/>
                  </a:cubicBezTo>
                  <a:lnTo>
                    <a:pt x="12030" y="9871"/>
                  </a:lnTo>
                  <a:lnTo>
                    <a:pt x="12030" y="7783"/>
                  </a:lnTo>
                  <a:cubicBezTo>
                    <a:pt x="12030" y="7253"/>
                    <a:pt x="11598" y="6823"/>
                    <a:pt x="11068" y="6823"/>
                  </a:cubicBezTo>
                  <a:lnTo>
                    <a:pt x="6057" y="6823"/>
                  </a:lnTo>
                  <a:cubicBezTo>
                    <a:pt x="5525" y="6823"/>
                    <a:pt x="5095" y="7253"/>
                    <a:pt x="5095" y="7783"/>
                  </a:cubicBezTo>
                  <a:lnTo>
                    <a:pt x="5095" y="9872"/>
                  </a:lnTo>
                  <a:lnTo>
                    <a:pt x="3227" y="9872"/>
                  </a:lnTo>
                  <a:cubicBezTo>
                    <a:pt x="1817" y="9872"/>
                    <a:pt x="670" y="8726"/>
                    <a:pt x="670" y="7315"/>
                  </a:cubicBezTo>
                  <a:cubicBezTo>
                    <a:pt x="670" y="5905"/>
                    <a:pt x="1817" y="4760"/>
                    <a:pt x="3227" y="4760"/>
                  </a:cubicBezTo>
                  <a:cubicBezTo>
                    <a:pt x="3264" y="4760"/>
                    <a:pt x="3302" y="4760"/>
                    <a:pt x="3340" y="4762"/>
                  </a:cubicBezTo>
                  <a:lnTo>
                    <a:pt x="3376" y="4763"/>
                  </a:lnTo>
                  <a:lnTo>
                    <a:pt x="3381" y="4763"/>
                  </a:lnTo>
                  <a:cubicBezTo>
                    <a:pt x="3690" y="4781"/>
                    <a:pt x="3996" y="4857"/>
                    <a:pt x="4279" y="4984"/>
                  </a:cubicBezTo>
                  <a:cubicBezTo>
                    <a:pt x="4321" y="5004"/>
                    <a:pt x="4369" y="5014"/>
                    <a:pt x="4416" y="5014"/>
                  </a:cubicBezTo>
                  <a:cubicBezTo>
                    <a:pt x="4573" y="5014"/>
                    <a:pt x="4711" y="4904"/>
                    <a:pt x="4743" y="4750"/>
                  </a:cubicBezTo>
                  <a:cubicBezTo>
                    <a:pt x="4776" y="4596"/>
                    <a:pt x="4698" y="4439"/>
                    <a:pt x="4554" y="4374"/>
                  </a:cubicBezTo>
                  <a:cubicBezTo>
                    <a:pt x="4316" y="4268"/>
                    <a:pt x="4066" y="4189"/>
                    <a:pt x="3811" y="4143"/>
                  </a:cubicBezTo>
                  <a:cubicBezTo>
                    <a:pt x="4395" y="2110"/>
                    <a:pt x="6281" y="668"/>
                    <a:pt x="8429" y="668"/>
                  </a:cubicBezTo>
                  <a:close/>
                  <a:moveTo>
                    <a:pt x="11361" y="8963"/>
                  </a:moveTo>
                  <a:lnTo>
                    <a:pt x="11361" y="14983"/>
                  </a:lnTo>
                  <a:lnTo>
                    <a:pt x="5764" y="14983"/>
                  </a:lnTo>
                  <a:lnTo>
                    <a:pt x="5764" y="8963"/>
                  </a:lnTo>
                  <a:close/>
                  <a:moveTo>
                    <a:pt x="11361" y="15651"/>
                  </a:moveTo>
                  <a:lnTo>
                    <a:pt x="11361" y="16163"/>
                  </a:lnTo>
                  <a:cubicBezTo>
                    <a:pt x="11361" y="16323"/>
                    <a:pt x="11230" y="16454"/>
                    <a:pt x="11068" y="16454"/>
                  </a:cubicBezTo>
                  <a:lnTo>
                    <a:pt x="6057" y="16454"/>
                  </a:lnTo>
                  <a:cubicBezTo>
                    <a:pt x="5895" y="16454"/>
                    <a:pt x="5764" y="16323"/>
                    <a:pt x="5764" y="16163"/>
                  </a:cubicBezTo>
                  <a:lnTo>
                    <a:pt x="5764" y="15651"/>
                  </a:lnTo>
                  <a:close/>
                  <a:moveTo>
                    <a:pt x="8431" y="0"/>
                  </a:moveTo>
                  <a:cubicBezTo>
                    <a:pt x="8301" y="0"/>
                    <a:pt x="8171" y="5"/>
                    <a:pt x="8040" y="14"/>
                  </a:cubicBezTo>
                  <a:cubicBezTo>
                    <a:pt x="5699" y="181"/>
                    <a:pt x="3724" y="1822"/>
                    <a:pt x="3130" y="4093"/>
                  </a:cubicBezTo>
                  <a:cubicBezTo>
                    <a:pt x="1396" y="4143"/>
                    <a:pt x="1" y="5570"/>
                    <a:pt x="1" y="7315"/>
                  </a:cubicBezTo>
                  <a:cubicBezTo>
                    <a:pt x="1" y="9094"/>
                    <a:pt x="1447" y="10540"/>
                    <a:pt x="3227" y="10540"/>
                  </a:cubicBezTo>
                  <a:lnTo>
                    <a:pt x="5095" y="10540"/>
                  </a:lnTo>
                  <a:lnTo>
                    <a:pt x="5095" y="16163"/>
                  </a:lnTo>
                  <a:cubicBezTo>
                    <a:pt x="5095" y="16693"/>
                    <a:pt x="5525" y="17123"/>
                    <a:pt x="6055" y="17123"/>
                  </a:cubicBezTo>
                  <a:lnTo>
                    <a:pt x="11068" y="17123"/>
                  </a:lnTo>
                  <a:cubicBezTo>
                    <a:pt x="11598" y="17123"/>
                    <a:pt x="12028" y="16693"/>
                    <a:pt x="12028" y="16163"/>
                  </a:cubicBezTo>
                  <a:lnTo>
                    <a:pt x="12028" y="10540"/>
                  </a:lnTo>
                  <a:lnTo>
                    <a:pt x="14718" y="10540"/>
                  </a:lnTo>
                  <a:cubicBezTo>
                    <a:pt x="16045" y="10540"/>
                    <a:pt x="17125" y="9462"/>
                    <a:pt x="17125" y="8135"/>
                  </a:cubicBezTo>
                  <a:cubicBezTo>
                    <a:pt x="17126" y="7252"/>
                    <a:pt x="16644" y="6440"/>
                    <a:pt x="15866" y="6021"/>
                  </a:cubicBezTo>
                  <a:cubicBezTo>
                    <a:pt x="15876" y="5935"/>
                    <a:pt x="15881" y="5848"/>
                    <a:pt x="15881" y="5760"/>
                  </a:cubicBezTo>
                  <a:cubicBezTo>
                    <a:pt x="15881" y="4434"/>
                    <a:pt x="14803" y="3356"/>
                    <a:pt x="13478" y="3355"/>
                  </a:cubicBezTo>
                  <a:cubicBezTo>
                    <a:pt x="12619" y="1311"/>
                    <a:pt x="10622" y="0"/>
                    <a:pt x="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17;p119">
              <a:extLst>
                <a:ext uri="{FF2B5EF4-FFF2-40B4-BE49-F238E27FC236}">
                  <a16:creationId xmlns:a16="http://schemas.microsoft.com/office/drawing/2014/main" id="{5027D449-978A-67A7-A4ED-8648FDAA45C4}"/>
                </a:ext>
              </a:extLst>
            </p:cNvPr>
            <p:cNvSpPr/>
            <p:nvPr/>
          </p:nvSpPr>
          <p:spPr>
            <a:xfrm>
              <a:off x="3371700" y="2784250"/>
              <a:ext cx="18925" cy="16925"/>
            </a:xfrm>
            <a:custGeom>
              <a:avLst/>
              <a:gdLst/>
              <a:ahLst/>
              <a:cxnLst/>
              <a:rect l="l" t="t" r="r" b="b"/>
              <a:pathLst>
                <a:path w="757" h="677" extrusionOk="0">
                  <a:moveTo>
                    <a:pt x="375" y="0"/>
                  </a:moveTo>
                  <a:cubicBezTo>
                    <a:pt x="298" y="0"/>
                    <a:pt x="220" y="27"/>
                    <a:pt x="157" y="82"/>
                  </a:cubicBezTo>
                  <a:cubicBezTo>
                    <a:pt x="17" y="201"/>
                    <a:pt x="0" y="412"/>
                    <a:pt x="121" y="553"/>
                  </a:cubicBezTo>
                  <a:lnTo>
                    <a:pt x="126" y="558"/>
                  </a:lnTo>
                  <a:cubicBezTo>
                    <a:pt x="193" y="636"/>
                    <a:pt x="287" y="676"/>
                    <a:pt x="382" y="676"/>
                  </a:cubicBezTo>
                  <a:cubicBezTo>
                    <a:pt x="458" y="676"/>
                    <a:pt x="535" y="650"/>
                    <a:pt x="597" y="597"/>
                  </a:cubicBezTo>
                  <a:cubicBezTo>
                    <a:pt x="738" y="478"/>
                    <a:pt x="756" y="267"/>
                    <a:pt x="637" y="126"/>
                  </a:cubicBezTo>
                  <a:lnTo>
                    <a:pt x="629" y="116"/>
                  </a:lnTo>
                  <a:cubicBezTo>
                    <a:pt x="562" y="40"/>
                    <a:pt x="469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18;p119">
              <a:extLst>
                <a:ext uri="{FF2B5EF4-FFF2-40B4-BE49-F238E27FC236}">
                  <a16:creationId xmlns:a16="http://schemas.microsoft.com/office/drawing/2014/main" id="{F350669F-EB62-4E0E-BE39-64A58C8D7342}"/>
                </a:ext>
              </a:extLst>
            </p:cNvPr>
            <p:cNvSpPr/>
            <p:nvPr/>
          </p:nvSpPr>
          <p:spPr>
            <a:xfrm>
              <a:off x="3450550" y="3049100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57" y="1"/>
                  </a:moveTo>
                  <a:cubicBezTo>
                    <a:pt x="198" y="1"/>
                    <a:pt x="62" y="113"/>
                    <a:pt x="32" y="269"/>
                  </a:cubicBezTo>
                  <a:cubicBezTo>
                    <a:pt x="0" y="426"/>
                    <a:pt x="84" y="581"/>
                    <a:pt x="231" y="644"/>
                  </a:cubicBezTo>
                  <a:cubicBezTo>
                    <a:pt x="272" y="660"/>
                    <a:pt x="315" y="669"/>
                    <a:pt x="358" y="669"/>
                  </a:cubicBezTo>
                  <a:cubicBezTo>
                    <a:pt x="467" y="669"/>
                    <a:pt x="573" y="615"/>
                    <a:pt x="637" y="519"/>
                  </a:cubicBezTo>
                  <a:cubicBezTo>
                    <a:pt x="727" y="387"/>
                    <a:pt x="709" y="210"/>
                    <a:pt x="596" y="97"/>
                  </a:cubicBezTo>
                  <a:cubicBezTo>
                    <a:pt x="534" y="35"/>
                    <a:pt x="449" y="1"/>
                    <a:pt x="360" y="1"/>
                  </a:cubicBezTo>
                  <a:cubicBezTo>
                    <a:pt x="359" y="1"/>
                    <a:pt x="358" y="1"/>
                    <a:pt x="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19;p119">
              <a:extLst>
                <a:ext uri="{FF2B5EF4-FFF2-40B4-BE49-F238E27FC236}">
                  <a16:creationId xmlns:a16="http://schemas.microsoft.com/office/drawing/2014/main" id="{1E6B6F44-1F9E-B2AE-2B58-CA9C55BA4A9D}"/>
                </a:ext>
              </a:extLst>
            </p:cNvPr>
            <p:cNvSpPr/>
            <p:nvPr/>
          </p:nvSpPr>
          <p:spPr>
            <a:xfrm>
              <a:off x="3406900" y="2920625"/>
              <a:ext cx="105150" cy="34725"/>
            </a:xfrm>
            <a:custGeom>
              <a:avLst/>
              <a:gdLst/>
              <a:ahLst/>
              <a:cxnLst/>
              <a:rect l="l" t="t" r="r" b="b"/>
              <a:pathLst>
                <a:path w="4206" h="1389" extrusionOk="0">
                  <a:moveTo>
                    <a:pt x="2106" y="0"/>
                  </a:moveTo>
                  <a:cubicBezTo>
                    <a:pt x="1391" y="0"/>
                    <a:pt x="677" y="273"/>
                    <a:pt x="132" y="817"/>
                  </a:cubicBezTo>
                  <a:cubicBezTo>
                    <a:pt x="1" y="948"/>
                    <a:pt x="1" y="1161"/>
                    <a:pt x="132" y="1290"/>
                  </a:cubicBezTo>
                  <a:cubicBezTo>
                    <a:pt x="197" y="1356"/>
                    <a:pt x="283" y="1388"/>
                    <a:pt x="369" y="1388"/>
                  </a:cubicBezTo>
                  <a:cubicBezTo>
                    <a:pt x="454" y="1388"/>
                    <a:pt x="539" y="1356"/>
                    <a:pt x="605" y="1292"/>
                  </a:cubicBezTo>
                  <a:cubicBezTo>
                    <a:pt x="1019" y="877"/>
                    <a:pt x="1562" y="670"/>
                    <a:pt x="2106" y="670"/>
                  </a:cubicBezTo>
                  <a:cubicBezTo>
                    <a:pt x="2649" y="670"/>
                    <a:pt x="3192" y="877"/>
                    <a:pt x="3607" y="1292"/>
                  </a:cubicBezTo>
                  <a:cubicBezTo>
                    <a:pt x="3671" y="1353"/>
                    <a:pt x="3754" y="1384"/>
                    <a:pt x="3837" y="1384"/>
                  </a:cubicBezTo>
                  <a:cubicBezTo>
                    <a:pt x="3923" y="1384"/>
                    <a:pt x="4009" y="1351"/>
                    <a:pt x="4075" y="1285"/>
                  </a:cubicBezTo>
                  <a:cubicBezTo>
                    <a:pt x="4202" y="1158"/>
                    <a:pt x="4205" y="950"/>
                    <a:pt x="4079" y="817"/>
                  </a:cubicBezTo>
                  <a:cubicBezTo>
                    <a:pt x="3535" y="273"/>
                    <a:pt x="2820" y="0"/>
                    <a:pt x="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20;p119">
              <a:extLst>
                <a:ext uri="{FF2B5EF4-FFF2-40B4-BE49-F238E27FC236}">
                  <a16:creationId xmlns:a16="http://schemas.microsoft.com/office/drawing/2014/main" id="{EC29A054-8EFA-B0ED-7BFB-FC180819FBCA}"/>
                </a:ext>
              </a:extLst>
            </p:cNvPr>
            <p:cNvSpPr/>
            <p:nvPr/>
          </p:nvSpPr>
          <p:spPr>
            <a:xfrm>
              <a:off x="3429650" y="2952700"/>
              <a:ext cx="59775" cy="25250"/>
            </a:xfrm>
            <a:custGeom>
              <a:avLst/>
              <a:gdLst/>
              <a:ahLst/>
              <a:cxnLst/>
              <a:rect l="l" t="t" r="r" b="b"/>
              <a:pathLst>
                <a:path w="2391" h="1010" extrusionOk="0">
                  <a:moveTo>
                    <a:pt x="1196" y="0"/>
                  </a:moveTo>
                  <a:cubicBezTo>
                    <a:pt x="810" y="0"/>
                    <a:pt x="423" y="147"/>
                    <a:pt x="128" y="441"/>
                  </a:cubicBezTo>
                  <a:cubicBezTo>
                    <a:pt x="1" y="572"/>
                    <a:pt x="1" y="783"/>
                    <a:pt x="130" y="912"/>
                  </a:cubicBezTo>
                  <a:cubicBezTo>
                    <a:pt x="196" y="977"/>
                    <a:pt x="282" y="1010"/>
                    <a:pt x="368" y="1010"/>
                  </a:cubicBezTo>
                  <a:cubicBezTo>
                    <a:pt x="452" y="1010"/>
                    <a:pt x="536" y="978"/>
                    <a:pt x="601" y="915"/>
                  </a:cubicBezTo>
                  <a:cubicBezTo>
                    <a:pt x="765" y="751"/>
                    <a:pt x="980" y="668"/>
                    <a:pt x="1196" y="668"/>
                  </a:cubicBezTo>
                  <a:cubicBezTo>
                    <a:pt x="1411" y="668"/>
                    <a:pt x="1626" y="751"/>
                    <a:pt x="1790" y="915"/>
                  </a:cubicBezTo>
                  <a:cubicBezTo>
                    <a:pt x="1855" y="978"/>
                    <a:pt x="1939" y="1010"/>
                    <a:pt x="2023" y="1010"/>
                  </a:cubicBezTo>
                  <a:cubicBezTo>
                    <a:pt x="2109" y="1010"/>
                    <a:pt x="2195" y="977"/>
                    <a:pt x="2260" y="912"/>
                  </a:cubicBezTo>
                  <a:cubicBezTo>
                    <a:pt x="2391" y="783"/>
                    <a:pt x="2391" y="572"/>
                    <a:pt x="2263" y="441"/>
                  </a:cubicBezTo>
                  <a:cubicBezTo>
                    <a:pt x="1968" y="147"/>
                    <a:pt x="1582" y="0"/>
                    <a:pt x="11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21;p119">
              <a:extLst>
                <a:ext uri="{FF2B5EF4-FFF2-40B4-BE49-F238E27FC236}">
                  <a16:creationId xmlns:a16="http://schemas.microsoft.com/office/drawing/2014/main" id="{5C479B27-CBF6-5A1B-D213-CD7B5B43C397}"/>
                </a:ext>
              </a:extLst>
            </p:cNvPr>
            <p:cNvSpPr/>
            <p:nvPr/>
          </p:nvSpPr>
          <p:spPr>
            <a:xfrm>
              <a:off x="3450550" y="2982775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60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0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22;p119">
              <a:extLst>
                <a:ext uri="{FF2B5EF4-FFF2-40B4-BE49-F238E27FC236}">
                  <a16:creationId xmlns:a16="http://schemas.microsoft.com/office/drawing/2014/main" id="{9FC706DA-9216-A4DD-5DA8-F7681F29F9BB}"/>
                </a:ext>
              </a:extLst>
            </p:cNvPr>
            <p:cNvSpPr/>
            <p:nvPr/>
          </p:nvSpPr>
          <p:spPr>
            <a:xfrm>
              <a:off x="3565550" y="2981950"/>
              <a:ext cx="62900" cy="72000"/>
            </a:xfrm>
            <a:custGeom>
              <a:avLst/>
              <a:gdLst/>
              <a:ahLst/>
              <a:cxnLst/>
              <a:rect l="l" t="t" r="r" b="b"/>
              <a:pathLst>
                <a:path w="2516" h="2880" extrusionOk="0">
                  <a:moveTo>
                    <a:pt x="2182" y="0"/>
                  </a:moveTo>
                  <a:cubicBezTo>
                    <a:pt x="1997" y="0"/>
                    <a:pt x="1846" y="149"/>
                    <a:pt x="1846" y="334"/>
                  </a:cubicBezTo>
                  <a:lnTo>
                    <a:pt x="1846" y="1638"/>
                  </a:lnTo>
                  <a:lnTo>
                    <a:pt x="1176" y="1638"/>
                  </a:lnTo>
                  <a:lnTo>
                    <a:pt x="1180" y="1635"/>
                  </a:lnTo>
                  <a:cubicBezTo>
                    <a:pt x="1311" y="1504"/>
                    <a:pt x="1311" y="1291"/>
                    <a:pt x="1180" y="1162"/>
                  </a:cubicBezTo>
                  <a:cubicBezTo>
                    <a:pt x="1115" y="1096"/>
                    <a:pt x="1030" y="1064"/>
                    <a:pt x="944" y="1064"/>
                  </a:cubicBezTo>
                  <a:cubicBezTo>
                    <a:pt x="859" y="1064"/>
                    <a:pt x="773" y="1096"/>
                    <a:pt x="708" y="1162"/>
                  </a:cubicBezTo>
                  <a:lnTo>
                    <a:pt x="132" y="1736"/>
                  </a:lnTo>
                  <a:cubicBezTo>
                    <a:pt x="1" y="1867"/>
                    <a:pt x="1" y="2080"/>
                    <a:pt x="132" y="2209"/>
                  </a:cubicBezTo>
                  <a:lnTo>
                    <a:pt x="708" y="2785"/>
                  </a:lnTo>
                  <a:cubicBezTo>
                    <a:pt x="772" y="2848"/>
                    <a:pt x="857" y="2879"/>
                    <a:pt x="941" y="2879"/>
                  </a:cubicBezTo>
                  <a:cubicBezTo>
                    <a:pt x="1026" y="2879"/>
                    <a:pt x="1112" y="2847"/>
                    <a:pt x="1177" y="2781"/>
                  </a:cubicBezTo>
                  <a:cubicBezTo>
                    <a:pt x="1306" y="2652"/>
                    <a:pt x="1308" y="2443"/>
                    <a:pt x="1180" y="2312"/>
                  </a:cubicBezTo>
                  <a:lnTo>
                    <a:pt x="1176" y="2307"/>
                  </a:lnTo>
                  <a:lnTo>
                    <a:pt x="2182" y="2307"/>
                  </a:lnTo>
                  <a:cubicBezTo>
                    <a:pt x="2365" y="2307"/>
                    <a:pt x="2515" y="2158"/>
                    <a:pt x="2515" y="1973"/>
                  </a:cubicBezTo>
                  <a:lnTo>
                    <a:pt x="2515" y="334"/>
                  </a:lnTo>
                  <a:cubicBezTo>
                    <a:pt x="2515" y="149"/>
                    <a:pt x="2365" y="0"/>
                    <a:pt x="2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23;p119">
              <a:extLst>
                <a:ext uri="{FF2B5EF4-FFF2-40B4-BE49-F238E27FC236}">
                  <a16:creationId xmlns:a16="http://schemas.microsoft.com/office/drawing/2014/main" id="{19DB4A77-A2A5-421F-5733-445F5A7020EA}"/>
                </a:ext>
              </a:extLst>
            </p:cNvPr>
            <p:cNvSpPr/>
            <p:nvPr/>
          </p:nvSpPr>
          <p:spPr>
            <a:xfrm>
              <a:off x="3611075" y="2940975"/>
              <a:ext cx="18200" cy="16725"/>
            </a:xfrm>
            <a:custGeom>
              <a:avLst/>
              <a:gdLst/>
              <a:ahLst/>
              <a:cxnLst/>
              <a:rect l="l" t="t" r="r" b="b"/>
              <a:pathLst>
                <a:path w="728" h="669" extrusionOk="0">
                  <a:moveTo>
                    <a:pt x="361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1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24;p119">
              <a:extLst>
                <a:ext uri="{FF2B5EF4-FFF2-40B4-BE49-F238E27FC236}">
                  <a16:creationId xmlns:a16="http://schemas.microsoft.com/office/drawing/2014/main" id="{C328F897-E64D-CC3F-2746-52B0C4267BC6}"/>
                </a:ext>
              </a:extLst>
            </p:cNvPr>
            <p:cNvSpPr/>
            <p:nvPr/>
          </p:nvSpPr>
          <p:spPr>
            <a:xfrm>
              <a:off x="3275325" y="2938300"/>
              <a:ext cx="71575" cy="101350"/>
            </a:xfrm>
            <a:custGeom>
              <a:avLst/>
              <a:gdLst/>
              <a:ahLst/>
              <a:cxnLst/>
              <a:rect l="l" t="t" r="r" b="b"/>
              <a:pathLst>
                <a:path w="2863" h="4054" extrusionOk="0">
                  <a:moveTo>
                    <a:pt x="947" y="1"/>
                  </a:moveTo>
                  <a:cubicBezTo>
                    <a:pt x="862" y="1"/>
                    <a:pt x="776" y="33"/>
                    <a:pt x="711" y="99"/>
                  </a:cubicBezTo>
                  <a:lnTo>
                    <a:pt x="135" y="673"/>
                  </a:lnTo>
                  <a:cubicBezTo>
                    <a:pt x="3" y="804"/>
                    <a:pt x="1" y="1017"/>
                    <a:pt x="132" y="1149"/>
                  </a:cubicBezTo>
                  <a:cubicBezTo>
                    <a:pt x="198" y="1214"/>
                    <a:pt x="284" y="1247"/>
                    <a:pt x="369" y="1247"/>
                  </a:cubicBezTo>
                  <a:cubicBezTo>
                    <a:pt x="456" y="1247"/>
                    <a:pt x="543" y="1213"/>
                    <a:pt x="608" y="1146"/>
                  </a:cubicBezTo>
                  <a:lnTo>
                    <a:pt x="613" y="1141"/>
                  </a:lnTo>
                  <a:lnTo>
                    <a:pt x="613" y="3718"/>
                  </a:lnTo>
                  <a:cubicBezTo>
                    <a:pt x="613" y="3903"/>
                    <a:pt x="762" y="4053"/>
                    <a:pt x="947" y="4053"/>
                  </a:cubicBezTo>
                  <a:lnTo>
                    <a:pt x="2535" y="4053"/>
                  </a:lnTo>
                  <a:cubicBezTo>
                    <a:pt x="2717" y="4048"/>
                    <a:pt x="2862" y="3899"/>
                    <a:pt x="2862" y="3718"/>
                  </a:cubicBezTo>
                  <a:cubicBezTo>
                    <a:pt x="2862" y="3536"/>
                    <a:pt x="2717" y="3389"/>
                    <a:pt x="2535" y="3384"/>
                  </a:cubicBezTo>
                  <a:lnTo>
                    <a:pt x="1282" y="3384"/>
                  </a:lnTo>
                  <a:lnTo>
                    <a:pt x="1282" y="1141"/>
                  </a:lnTo>
                  <a:lnTo>
                    <a:pt x="1287" y="1146"/>
                  </a:lnTo>
                  <a:cubicBezTo>
                    <a:pt x="1351" y="1211"/>
                    <a:pt x="1437" y="1244"/>
                    <a:pt x="1523" y="1244"/>
                  </a:cubicBezTo>
                  <a:cubicBezTo>
                    <a:pt x="1608" y="1244"/>
                    <a:pt x="1694" y="1211"/>
                    <a:pt x="1760" y="1146"/>
                  </a:cubicBezTo>
                  <a:cubicBezTo>
                    <a:pt x="1889" y="1015"/>
                    <a:pt x="1889" y="804"/>
                    <a:pt x="1760" y="673"/>
                  </a:cubicBezTo>
                  <a:lnTo>
                    <a:pt x="1184" y="99"/>
                  </a:lnTo>
                  <a:cubicBezTo>
                    <a:pt x="1118" y="33"/>
                    <a:pt x="1033" y="1"/>
                    <a:pt x="9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835;p118">
            <a:extLst>
              <a:ext uri="{FF2B5EF4-FFF2-40B4-BE49-F238E27FC236}">
                <a16:creationId xmlns:a16="http://schemas.microsoft.com/office/drawing/2014/main" id="{97D4C08A-884E-4BF7-58FE-018F0125C288}"/>
              </a:ext>
            </a:extLst>
          </p:cNvPr>
          <p:cNvGrpSpPr/>
          <p:nvPr/>
        </p:nvGrpSpPr>
        <p:grpSpPr>
          <a:xfrm>
            <a:off x="3814225" y="3186012"/>
            <a:ext cx="459675" cy="586771"/>
            <a:chOff x="1839388" y="3448525"/>
            <a:chExt cx="314025" cy="439925"/>
          </a:xfrm>
          <a:solidFill>
            <a:schemeClr val="accent1"/>
          </a:solidFill>
        </p:grpSpPr>
        <p:sp>
          <p:nvSpPr>
            <p:cNvPr id="16" name="Google Shape;3836;p118">
              <a:extLst>
                <a:ext uri="{FF2B5EF4-FFF2-40B4-BE49-F238E27FC236}">
                  <a16:creationId xmlns:a16="http://schemas.microsoft.com/office/drawing/2014/main" id="{AB051D43-65FD-9429-FC4A-8E77DEE67DEC}"/>
                </a:ext>
              </a:extLst>
            </p:cNvPr>
            <p:cNvSpPr/>
            <p:nvPr/>
          </p:nvSpPr>
          <p:spPr>
            <a:xfrm>
              <a:off x="2027963" y="3492100"/>
              <a:ext cx="41825" cy="39600"/>
            </a:xfrm>
            <a:custGeom>
              <a:avLst/>
              <a:gdLst/>
              <a:ahLst/>
              <a:cxnLst/>
              <a:rect l="l" t="t" r="r" b="b"/>
              <a:pathLst>
                <a:path w="1673" h="1584" extrusionOk="0">
                  <a:moveTo>
                    <a:pt x="356" y="1"/>
                  </a:moveTo>
                  <a:cubicBezTo>
                    <a:pt x="0" y="1"/>
                    <a:pt x="0" y="534"/>
                    <a:pt x="356" y="534"/>
                  </a:cubicBezTo>
                  <a:cubicBezTo>
                    <a:pt x="819" y="534"/>
                    <a:pt x="1174" y="890"/>
                    <a:pt x="1174" y="1317"/>
                  </a:cubicBezTo>
                  <a:cubicBezTo>
                    <a:pt x="1174" y="1495"/>
                    <a:pt x="1299" y="1584"/>
                    <a:pt x="1423" y="1584"/>
                  </a:cubicBezTo>
                  <a:cubicBezTo>
                    <a:pt x="1548" y="1584"/>
                    <a:pt x="1672" y="1495"/>
                    <a:pt x="1672" y="1317"/>
                  </a:cubicBezTo>
                  <a:cubicBezTo>
                    <a:pt x="1672" y="605"/>
                    <a:pt x="1103" y="1"/>
                    <a:pt x="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37;p118">
              <a:extLst>
                <a:ext uri="{FF2B5EF4-FFF2-40B4-BE49-F238E27FC236}">
                  <a16:creationId xmlns:a16="http://schemas.microsoft.com/office/drawing/2014/main" id="{7F38FB39-C374-9FFB-66D8-48331B15B2F8}"/>
                </a:ext>
              </a:extLst>
            </p:cNvPr>
            <p:cNvSpPr/>
            <p:nvPr/>
          </p:nvSpPr>
          <p:spPr>
            <a:xfrm>
              <a:off x="2027963" y="3448525"/>
              <a:ext cx="86300" cy="83400"/>
            </a:xfrm>
            <a:custGeom>
              <a:avLst/>
              <a:gdLst/>
              <a:ahLst/>
              <a:cxnLst/>
              <a:rect l="l" t="t" r="r" b="b"/>
              <a:pathLst>
                <a:path w="3452" h="3336" extrusionOk="0">
                  <a:moveTo>
                    <a:pt x="356" y="0"/>
                  </a:moveTo>
                  <a:cubicBezTo>
                    <a:pt x="0" y="0"/>
                    <a:pt x="0" y="534"/>
                    <a:pt x="356" y="534"/>
                  </a:cubicBezTo>
                  <a:cubicBezTo>
                    <a:pt x="1779" y="534"/>
                    <a:pt x="2918" y="1672"/>
                    <a:pt x="2918" y="3096"/>
                  </a:cubicBezTo>
                  <a:cubicBezTo>
                    <a:pt x="2918" y="3256"/>
                    <a:pt x="3042" y="3336"/>
                    <a:pt x="3171" y="3336"/>
                  </a:cubicBezTo>
                  <a:cubicBezTo>
                    <a:pt x="3300" y="3336"/>
                    <a:pt x="3434" y="3256"/>
                    <a:pt x="3452" y="3096"/>
                  </a:cubicBezTo>
                  <a:cubicBezTo>
                    <a:pt x="3452" y="1388"/>
                    <a:pt x="2064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38;p118">
              <a:extLst>
                <a:ext uri="{FF2B5EF4-FFF2-40B4-BE49-F238E27FC236}">
                  <a16:creationId xmlns:a16="http://schemas.microsoft.com/office/drawing/2014/main" id="{B14B358F-8349-A77E-E589-85D8836C45E4}"/>
                </a:ext>
              </a:extLst>
            </p:cNvPr>
            <p:cNvSpPr/>
            <p:nvPr/>
          </p:nvSpPr>
          <p:spPr>
            <a:xfrm>
              <a:off x="2027963" y="3469875"/>
              <a:ext cx="64950" cy="61825"/>
            </a:xfrm>
            <a:custGeom>
              <a:avLst/>
              <a:gdLst/>
              <a:ahLst/>
              <a:cxnLst/>
              <a:rect l="l" t="t" r="r" b="b"/>
              <a:pathLst>
                <a:path w="2598" h="2473" extrusionOk="0">
                  <a:moveTo>
                    <a:pt x="356" y="0"/>
                  </a:moveTo>
                  <a:cubicBezTo>
                    <a:pt x="0" y="0"/>
                    <a:pt x="0" y="498"/>
                    <a:pt x="356" y="498"/>
                  </a:cubicBezTo>
                  <a:cubicBezTo>
                    <a:pt x="1317" y="498"/>
                    <a:pt x="2064" y="1281"/>
                    <a:pt x="2064" y="2206"/>
                  </a:cubicBezTo>
                  <a:cubicBezTo>
                    <a:pt x="2064" y="2384"/>
                    <a:pt x="2197" y="2473"/>
                    <a:pt x="2331" y="2473"/>
                  </a:cubicBezTo>
                  <a:cubicBezTo>
                    <a:pt x="2464" y="2473"/>
                    <a:pt x="2598" y="2384"/>
                    <a:pt x="2598" y="2206"/>
                  </a:cubicBezTo>
                  <a:cubicBezTo>
                    <a:pt x="2598" y="996"/>
                    <a:pt x="1601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39;p118">
              <a:extLst>
                <a:ext uri="{FF2B5EF4-FFF2-40B4-BE49-F238E27FC236}">
                  <a16:creationId xmlns:a16="http://schemas.microsoft.com/office/drawing/2014/main" id="{456FE4B6-4CEA-A91B-A8BD-81BDBF15B2E5}"/>
                </a:ext>
              </a:extLst>
            </p:cNvPr>
            <p:cNvSpPr/>
            <p:nvPr/>
          </p:nvSpPr>
          <p:spPr>
            <a:xfrm>
              <a:off x="1901638" y="3537475"/>
              <a:ext cx="48075" cy="14250"/>
            </a:xfrm>
            <a:custGeom>
              <a:avLst/>
              <a:gdLst/>
              <a:ahLst/>
              <a:cxnLst/>
              <a:rect l="l" t="t" r="r" b="b"/>
              <a:pathLst>
                <a:path w="1923" h="570" extrusionOk="0">
                  <a:moveTo>
                    <a:pt x="356" y="0"/>
                  </a:moveTo>
                  <a:cubicBezTo>
                    <a:pt x="1" y="0"/>
                    <a:pt x="1" y="569"/>
                    <a:pt x="356" y="569"/>
                  </a:cubicBezTo>
                  <a:lnTo>
                    <a:pt x="1566" y="569"/>
                  </a:lnTo>
                  <a:cubicBezTo>
                    <a:pt x="1922" y="569"/>
                    <a:pt x="1922" y="0"/>
                    <a:pt x="1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40;p118">
              <a:extLst>
                <a:ext uri="{FF2B5EF4-FFF2-40B4-BE49-F238E27FC236}">
                  <a16:creationId xmlns:a16="http://schemas.microsoft.com/office/drawing/2014/main" id="{F6350299-C0F7-9914-3997-4AF7AC4ECEB2}"/>
                </a:ext>
              </a:extLst>
            </p:cNvPr>
            <p:cNvSpPr/>
            <p:nvPr/>
          </p:nvSpPr>
          <p:spPr>
            <a:xfrm>
              <a:off x="1958563" y="3538350"/>
              <a:ext cx="14275" cy="12475"/>
            </a:xfrm>
            <a:custGeom>
              <a:avLst/>
              <a:gdLst/>
              <a:ahLst/>
              <a:cxnLst/>
              <a:rect l="l" t="t" r="r" b="b"/>
              <a:pathLst>
                <a:path w="571" h="499" extrusionOk="0">
                  <a:moveTo>
                    <a:pt x="321" y="1"/>
                  </a:moveTo>
                  <a:cubicBezTo>
                    <a:pt x="1" y="1"/>
                    <a:pt x="1" y="499"/>
                    <a:pt x="321" y="499"/>
                  </a:cubicBezTo>
                  <a:cubicBezTo>
                    <a:pt x="463" y="499"/>
                    <a:pt x="570" y="392"/>
                    <a:pt x="570" y="250"/>
                  </a:cubicBezTo>
                  <a:cubicBezTo>
                    <a:pt x="570" y="107"/>
                    <a:pt x="463" y="1"/>
                    <a:pt x="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41;p118">
              <a:extLst>
                <a:ext uri="{FF2B5EF4-FFF2-40B4-BE49-F238E27FC236}">
                  <a16:creationId xmlns:a16="http://schemas.microsoft.com/office/drawing/2014/main" id="{D8E9D29D-1ED5-4D98-950E-DBC5644F98F6}"/>
                </a:ext>
              </a:extLst>
            </p:cNvPr>
            <p:cNvSpPr/>
            <p:nvPr/>
          </p:nvSpPr>
          <p:spPr>
            <a:xfrm>
              <a:off x="1911438" y="3847025"/>
              <a:ext cx="61400" cy="12475"/>
            </a:xfrm>
            <a:custGeom>
              <a:avLst/>
              <a:gdLst/>
              <a:ahLst/>
              <a:cxnLst/>
              <a:rect l="l" t="t" r="r" b="b"/>
              <a:pathLst>
                <a:path w="2456" h="499" extrusionOk="0">
                  <a:moveTo>
                    <a:pt x="320" y="0"/>
                  </a:moveTo>
                  <a:cubicBezTo>
                    <a:pt x="0" y="0"/>
                    <a:pt x="0" y="498"/>
                    <a:pt x="320" y="498"/>
                  </a:cubicBezTo>
                  <a:lnTo>
                    <a:pt x="2099" y="498"/>
                  </a:lnTo>
                  <a:cubicBezTo>
                    <a:pt x="2455" y="498"/>
                    <a:pt x="2455" y="0"/>
                    <a:pt x="2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42;p118">
              <a:extLst>
                <a:ext uri="{FF2B5EF4-FFF2-40B4-BE49-F238E27FC236}">
                  <a16:creationId xmlns:a16="http://schemas.microsoft.com/office/drawing/2014/main" id="{D45E1683-F5C1-CAA9-F23E-3B3FCE9F6A7B}"/>
                </a:ext>
              </a:extLst>
            </p:cNvPr>
            <p:cNvSpPr/>
            <p:nvPr/>
          </p:nvSpPr>
          <p:spPr>
            <a:xfrm>
              <a:off x="1906088" y="3609075"/>
              <a:ext cx="72975" cy="175475"/>
            </a:xfrm>
            <a:custGeom>
              <a:avLst/>
              <a:gdLst/>
              <a:ahLst/>
              <a:cxnLst/>
              <a:rect l="l" t="t" r="r" b="b"/>
              <a:pathLst>
                <a:path w="2919" h="7019" extrusionOk="0">
                  <a:moveTo>
                    <a:pt x="1442" y="0"/>
                  </a:moveTo>
                  <a:cubicBezTo>
                    <a:pt x="1308" y="0"/>
                    <a:pt x="1175" y="89"/>
                    <a:pt x="1175" y="267"/>
                  </a:cubicBezTo>
                  <a:lnTo>
                    <a:pt x="1175" y="1121"/>
                  </a:lnTo>
                  <a:cubicBezTo>
                    <a:pt x="570" y="1157"/>
                    <a:pt x="72" y="1690"/>
                    <a:pt x="107" y="2295"/>
                  </a:cubicBezTo>
                  <a:cubicBezTo>
                    <a:pt x="107" y="3896"/>
                    <a:pt x="2278" y="3292"/>
                    <a:pt x="2278" y="4644"/>
                  </a:cubicBezTo>
                  <a:cubicBezTo>
                    <a:pt x="2278" y="5177"/>
                    <a:pt x="1922" y="5426"/>
                    <a:pt x="1353" y="5426"/>
                  </a:cubicBezTo>
                  <a:cubicBezTo>
                    <a:pt x="605" y="5426"/>
                    <a:pt x="428" y="4928"/>
                    <a:pt x="250" y="4928"/>
                  </a:cubicBezTo>
                  <a:cubicBezTo>
                    <a:pt x="107" y="4928"/>
                    <a:pt x="1" y="5071"/>
                    <a:pt x="1" y="5213"/>
                  </a:cubicBezTo>
                  <a:cubicBezTo>
                    <a:pt x="1" y="5462"/>
                    <a:pt x="428" y="5889"/>
                    <a:pt x="1175" y="5960"/>
                  </a:cubicBezTo>
                  <a:lnTo>
                    <a:pt x="1175" y="6779"/>
                  </a:lnTo>
                  <a:cubicBezTo>
                    <a:pt x="1175" y="6939"/>
                    <a:pt x="1299" y="7019"/>
                    <a:pt x="1428" y="7019"/>
                  </a:cubicBezTo>
                  <a:cubicBezTo>
                    <a:pt x="1557" y="7019"/>
                    <a:pt x="1691" y="6939"/>
                    <a:pt x="1708" y="6779"/>
                  </a:cubicBezTo>
                  <a:lnTo>
                    <a:pt x="1708" y="5925"/>
                  </a:lnTo>
                  <a:cubicBezTo>
                    <a:pt x="2385" y="5889"/>
                    <a:pt x="2918" y="5284"/>
                    <a:pt x="2847" y="4573"/>
                  </a:cubicBezTo>
                  <a:cubicBezTo>
                    <a:pt x="2847" y="2793"/>
                    <a:pt x="677" y="3363"/>
                    <a:pt x="677" y="2260"/>
                  </a:cubicBezTo>
                  <a:cubicBezTo>
                    <a:pt x="677" y="1726"/>
                    <a:pt x="1068" y="1548"/>
                    <a:pt x="1566" y="1548"/>
                  </a:cubicBezTo>
                  <a:cubicBezTo>
                    <a:pt x="2135" y="1548"/>
                    <a:pt x="2349" y="1797"/>
                    <a:pt x="2491" y="1797"/>
                  </a:cubicBezTo>
                  <a:cubicBezTo>
                    <a:pt x="2634" y="1797"/>
                    <a:pt x="2740" y="1619"/>
                    <a:pt x="2740" y="1513"/>
                  </a:cubicBezTo>
                  <a:cubicBezTo>
                    <a:pt x="2740" y="1228"/>
                    <a:pt x="2135" y="1086"/>
                    <a:pt x="1708" y="1050"/>
                  </a:cubicBezTo>
                  <a:lnTo>
                    <a:pt x="1708" y="267"/>
                  </a:lnTo>
                  <a:cubicBezTo>
                    <a:pt x="1708" y="89"/>
                    <a:pt x="1575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43;p118">
              <a:extLst>
                <a:ext uri="{FF2B5EF4-FFF2-40B4-BE49-F238E27FC236}">
                  <a16:creationId xmlns:a16="http://schemas.microsoft.com/office/drawing/2014/main" id="{AC04AF76-D579-6CB6-5891-FD11875499F2}"/>
                </a:ext>
              </a:extLst>
            </p:cNvPr>
            <p:cNvSpPr/>
            <p:nvPr/>
          </p:nvSpPr>
          <p:spPr>
            <a:xfrm>
              <a:off x="2119563" y="380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44;p118">
              <a:extLst>
                <a:ext uri="{FF2B5EF4-FFF2-40B4-BE49-F238E27FC236}">
                  <a16:creationId xmlns:a16="http://schemas.microsoft.com/office/drawing/2014/main" id="{7D6BCD83-DDD6-0C7D-7F1E-639C97E93F88}"/>
                </a:ext>
              </a:extLst>
            </p:cNvPr>
            <p:cNvSpPr/>
            <p:nvPr/>
          </p:nvSpPr>
          <p:spPr>
            <a:xfrm>
              <a:off x="1839388" y="3511675"/>
              <a:ext cx="314025" cy="376775"/>
            </a:xfrm>
            <a:custGeom>
              <a:avLst/>
              <a:gdLst/>
              <a:ahLst/>
              <a:cxnLst/>
              <a:rect l="l" t="t" r="r" b="b"/>
              <a:pathLst>
                <a:path w="12561" h="15071" extrusionOk="0">
                  <a:moveTo>
                    <a:pt x="6796" y="498"/>
                  </a:moveTo>
                  <a:cubicBezTo>
                    <a:pt x="7294" y="498"/>
                    <a:pt x="7685" y="890"/>
                    <a:pt x="7685" y="1388"/>
                  </a:cubicBezTo>
                  <a:lnTo>
                    <a:pt x="7685" y="2242"/>
                  </a:lnTo>
                  <a:lnTo>
                    <a:pt x="2526" y="2242"/>
                  </a:lnTo>
                  <a:cubicBezTo>
                    <a:pt x="2242" y="2277"/>
                    <a:pt x="2242" y="2704"/>
                    <a:pt x="2526" y="2740"/>
                  </a:cubicBezTo>
                  <a:lnTo>
                    <a:pt x="7685" y="2740"/>
                  </a:lnTo>
                  <a:lnTo>
                    <a:pt x="7685" y="8042"/>
                  </a:lnTo>
                  <a:lnTo>
                    <a:pt x="7223" y="7010"/>
                  </a:lnTo>
                  <a:cubicBezTo>
                    <a:pt x="7072" y="6582"/>
                    <a:pt x="6742" y="6403"/>
                    <a:pt x="6407" y="6403"/>
                  </a:cubicBezTo>
                  <a:cubicBezTo>
                    <a:pt x="5794" y="6403"/>
                    <a:pt x="5160" y="6998"/>
                    <a:pt x="5551" y="7757"/>
                  </a:cubicBezTo>
                  <a:lnTo>
                    <a:pt x="6689" y="10390"/>
                  </a:lnTo>
                  <a:lnTo>
                    <a:pt x="6689" y="10390"/>
                  </a:lnTo>
                  <a:lnTo>
                    <a:pt x="6476" y="10319"/>
                  </a:lnTo>
                  <a:cubicBezTo>
                    <a:pt x="6392" y="10296"/>
                    <a:pt x="6310" y="10285"/>
                    <a:pt x="6231" y="10285"/>
                  </a:cubicBezTo>
                  <a:cubicBezTo>
                    <a:pt x="5562" y="10285"/>
                    <a:pt x="5062" y="11035"/>
                    <a:pt x="5444" y="11671"/>
                  </a:cubicBezTo>
                  <a:cubicBezTo>
                    <a:pt x="5551" y="11884"/>
                    <a:pt x="5764" y="12027"/>
                    <a:pt x="6013" y="12098"/>
                  </a:cubicBezTo>
                  <a:lnTo>
                    <a:pt x="6654" y="12276"/>
                  </a:lnTo>
                  <a:lnTo>
                    <a:pt x="498" y="12276"/>
                  </a:lnTo>
                  <a:lnTo>
                    <a:pt x="498" y="2740"/>
                  </a:lnTo>
                  <a:lnTo>
                    <a:pt x="1494" y="2740"/>
                  </a:lnTo>
                  <a:cubicBezTo>
                    <a:pt x="1504" y="2741"/>
                    <a:pt x="1514" y="2742"/>
                    <a:pt x="1523" y="2742"/>
                  </a:cubicBezTo>
                  <a:cubicBezTo>
                    <a:pt x="1805" y="2742"/>
                    <a:pt x="1805" y="2240"/>
                    <a:pt x="1523" y="2240"/>
                  </a:cubicBezTo>
                  <a:cubicBezTo>
                    <a:pt x="1514" y="2240"/>
                    <a:pt x="1504" y="2241"/>
                    <a:pt x="1494" y="2242"/>
                  </a:cubicBezTo>
                  <a:lnTo>
                    <a:pt x="498" y="2242"/>
                  </a:lnTo>
                  <a:lnTo>
                    <a:pt x="498" y="1388"/>
                  </a:lnTo>
                  <a:cubicBezTo>
                    <a:pt x="498" y="890"/>
                    <a:pt x="890" y="498"/>
                    <a:pt x="1388" y="498"/>
                  </a:cubicBezTo>
                  <a:close/>
                  <a:moveTo>
                    <a:pt x="6400" y="6983"/>
                  </a:moveTo>
                  <a:cubicBezTo>
                    <a:pt x="6538" y="6983"/>
                    <a:pt x="6671" y="7063"/>
                    <a:pt x="6725" y="7223"/>
                  </a:cubicBezTo>
                  <a:lnTo>
                    <a:pt x="7685" y="9394"/>
                  </a:lnTo>
                  <a:lnTo>
                    <a:pt x="7863" y="9821"/>
                  </a:lnTo>
                  <a:cubicBezTo>
                    <a:pt x="7915" y="9925"/>
                    <a:pt x="8025" y="9991"/>
                    <a:pt x="8135" y="9991"/>
                  </a:cubicBezTo>
                  <a:cubicBezTo>
                    <a:pt x="8176" y="9991"/>
                    <a:pt x="8217" y="9982"/>
                    <a:pt x="8255" y="9963"/>
                  </a:cubicBezTo>
                  <a:lnTo>
                    <a:pt x="10034" y="9180"/>
                  </a:lnTo>
                  <a:cubicBezTo>
                    <a:pt x="10069" y="9162"/>
                    <a:pt x="10114" y="9153"/>
                    <a:pt x="10158" y="9153"/>
                  </a:cubicBezTo>
                  <a:cubicBezTo>
                    <a:pt x="10203" y="9153"/>
                    <a:pt x="10247" y="9162"/>
                    <a:pt x="10283" y="9180"/>
                  </a:cubicBezTo>
                  <a:cubicBezTo>
                    <a:pt x="10354" y="9216"/>
                    <a:pt x="10425" y="9287"/>
                    <a:pt x="10461" y="9358"/>
                  </a:cubicBezTo>
                  <a:lnTo>
                    <a:pt x="11350" y="11457"/>
                  </a:lnTo>
                  <a:cubicBezTo>
                    <a:pt x="11421" y="11600"/>
                    <a:pt x="11350" y="11778"/>
                    <a:pt x="11208" y="11849"/>
                  </a:cubicBezTo>
                  <a:lnTo>
                    <a:pt x="8753" y="12916"/>
                  </a:lnTo>
                  <a:lnTo>
                    <a:pt x="8717" y="12952"/>
                  </a:lnTo>
                  <a:cubicBezTo>
                    <a:pt x="8679" y="12971"/>
                    <a:pt x="8639" y="12980"/>
                    <a:pt x="8598" y="12980"/>
                  </a:cubicBezTo>
                  <a:cubicBezTo>
                    <a:pt x="8487" y="12980"/>
                    <a:pt x="8378" y="12914"/>
                    <a:pt x="8326" y="12809"/>
                  </a:cubicBezTo>
                  <a:lnTo>
                    <a:pt x="8184" y="12454"/>
                  </a:lnTo>
                  <a:lnTo>
                    <a:pt x="8112" y="12311"/>
                  </a:lnTo>
                  <a:cubicBezTo>
                    <a:pt x="8041" y="12169"/>
                    <a:pt x="7935" y="12098"/>
                    <a:pt x="7828" y="12062"/>
                  </a:cubicBezTo>
                  <a:lnTo>
                    <a:pt x="7650" y="11991"/>
                  </a:lnTo>
                  <a:lnTo>
                    <a:pt x="6120" y="11564"/>
                  </a:lnTo>
                  <a:cubicBezTo>
                    <a:pt x="6049" y="11528"/>
                    <a:pt x="5942" y="11457"/>
                    <a:pt x="5906" y="11386"/>
                  </a:cubicBezTo>
                  <a:cubicBezTo>
                    <a:pt x="5756" y="11116"/>
                    <a:pt x="5936" y="10820"/>
                    <a:pt x="6188" y="10820"/>
                  </a:cubicBezTo>
                  <a:cubicBezTo>
                    <a:pt x="6234" y="10820"/>
                    <a:pt x="6284" y="10830"/>
                    <a:pt x="6333" y="10852"/>
                  </a:cubicBezTo>
                  <a:lnTo>
                    <a:pt x="6760" y="10959"/>
                  </a:lnTo>
                  <a:cubicBezTo>
                    <a:pt x="6810" y="10977"/>
                    <a:pt x="6859" y="10986"/>
                    <a:pt x="6905" y="10986"/>
                  </a:cubicBezTo>
                  <a:cubicBezTo>
                    <a:pt x="7225" y="10986"/>
                    <a:pt x="7445" y="10594"/>
                    <a:pt x="7259" y="10283"/>
                  </a:cubicBezTo>
                  <a:cubicBezTo>
                    <a:pt x="7259" y="10283"/>
                    <a:pt x="7223" y="10176"/>
                    <a:pt x="6049" y="7508"/>
                  </a:cubicBezTo>
                  <a:cubicBezTo>
                    <a:pt x="6013" y="7437"/>
                    <a:pt x="6013" y="7330"/>
                    <a:pt x="6049" y="7223"/>
                  </a:cubicBezTo>
                  <a:cubicBezTo>
                    <a:pt x="6120" y="7063"/>
                    <a:pt x="6262" y="6983"/>
                    <a:pt x="6400" y="6983"/>
                  </a:cubicBezTo>
                  <a:close/>
                  <a:moveTo>
                    <a:pt x="11493" y="12382"/>
                  </a:moveTo>
                  <a:cubicBezTo>
                    <a:pt x="11564" y="12382"/>
                    <a:pt x="11635" y="12418"/>
                    <a:pt x="11635" y="12454"/>
                  </a:cubicBezTo>
                  <a:lnTo>
                    <a:pt x="11991" y="13236"/>
                  </a:lnTo>
                  <a:cubicBezTo>
                    <a:pt x="11991" y="13272"/>
                    <a:pt x="11991" y="13307"/>
                    <a:pt x="11920" y="13343"/>
                  </a:cubicBezTo>
                  <a:lnTo>
                    <a:pt x="9251" y="14482"/>
                  </a:lnTo>
                  <a:cubicBezTo>
                    <a:pt x="9230" y="14492"/>
                    <a:pt x="9212" y="14496"/>
                    <a:pt x="9197" y="14496"/>
                  </a:cubicBezTo>
                  <a:cubicBezTo>
                    <a:pt x="9159" y="14496"/>
                    <a:pt x="9134" y="14471"/>
                    <a:pt x="9109" y="14446"/>
                  </a:cubicBezTo>
                  <a:lnTo>
                    <a:pt x="8788" y="13699"/>
                  </a:lnTo>
                  <a:cubicBezTo>
                    <a:pt x="8753" y="13628"/>
                    <a:pt x="8788" y="13521"/>
                    <a:pt x="8860" y="13485"/>
                  </a:cubicBezTo>
                  <a:lnTo>
                    <a:pt x="11386" y="12418"/>
                  </a:lnTo>
                  <a:lnTo>
                    <a:pt x="11457" y="12382"/>
                  </a:lnTo>
                  <a:close/>
                  <a:moveTo>
                    <a:pt x="1388" y="0"/>
                  </a:moveTo>
                  <a:cubicBezTo>
                    <a:pt x="605" y="0"/>
                    <a:pt x="0" y="605"/>
                    <a:pt x="0" y="1388"/>
                  </a:cubicBezTo>
                  <a:lnTo>
                    <a:pt x="0" y="13628"/>
                  </a:lnTo>
                  <a:cubicBezTo>
                    <a:pt x="0" y="14410"/>
                    <a:pt x="605" y="15051"/>
                    <a:pt x="1388" y="15051"/>
                  </a:cubicBezTo>
                  <a:lnTo>
                    <a:pt x="5978" y="15051"/>
                  </a:lnTo>
                  <a:cubicBezTo>
                    <a:pt x="6298" y="15051"/>
                    <a:pt x="6298" y="14517"/>
                    <a:pt x="5978" y="14517"/>
                  </a:cubicBezTo>
                  <a:lnTo>
                    <a:pt x="1388" y="14517"/>
                  </a:lnTo>
                  <a:cubicBezTo>
                    <a:pt x="890" y="14517"/>
                    <a:pt x="498" y="14126"/>
                    <a:pt x="498" y="13628"/>
                  </a:cubicBezTo>
                  <a:lnTo>
                    <a:pt x="498" y="12809"/>
                  </a:lnTo>
                  <a:lnTo>
                    <a:pt x="7685" y="12809"/>
                  </a:lnTo>
                  <a:lnTo>
                    <a:pt x="7685" y="13628"/>
                  </a:lnTo>
                  <a:cubicBezTo>
                    <a:pt x="7685" y="14090"/>
                    <a:pt x="7365" y="14446"/>
                    <a:pt x="6938" y="14517"/>
                  </a:cubicBezTo>
                  <a:cubicBezTo>
                    <a:pt x="6615" y="14582"/>
                    <a:pt x="6674" y="15029"/>
                    <a:pt x="6955" y="15029"/>
                  </a:cubicBezTo>
                  <a:cubicBezTo>
                    <a:pt x="6983" y="15029"/>
                    <a:pt x="7013" y="15025"/>
                    <a:pt x="7045" y="15015"/>
                  </a:cubicBezTo>
                  <a:cubicBezTo>
                    <a:pt x="7721" y="14909"/>
                    <a:pt x="8184" y="14339"/>
                    <a:pt x="8184" y="13663"/>
                  </a:cubicBezTo>
                  <a:lnTo>
                    <a:pt x="8184" y="13414"/>
                  </a:lnTo>
                  <a:lnTo>
                    <a:pt x="8255" y="13450"/>
                  </a:lnTo>
                  <a:cubicBezTo>
                    <a:pt x="8219" y="13628"/>
                    <a:pt x="8219" y="13770"/>
                    <a:pt x="8290" y="13948"/>
                  </a:cubicBezTo>
                  <a:lnTo>
                    <a:pt x="8611" y="14695"/>
                  </a:lnTo>
                  <a:cubicBezTo>
                    <a:pt x="8715" y="14931"/>
                    <a:pt x="8956" y="15071"/>
                    <a:pt x="9203" y="15071"/>
                  </a:cubicBezTo>
                  <a:cubicBezTo>
                    <a:pt x="9291" y="15071"/>
                    <a:pt x="9380" y="15053"/>
                    <a:pt x="9465" y="15015"/>
                  </a:cubicBezTo>
                  <a:lnTo>
                    <a:pt x="12133" y="13841"/>
                  </a:lnTo>
                  <a:cubicBezTo>
                    <a:pt x="12311" y="13770"/>
                    <a:pt x="12418" y="13663"/>
                    <a:pt x="12489" y="13485"/>
                  </a:cubicBezTo>
                  <a:cubicBezTo>
                    <a:pt x="12560" y="13343"/>
                    <a:pt x="12560" y="13165"/>
                    <a:pt x="12489" y="12987"/>
                  </a:cubicBezTo>
                  <a:lnTo>
                    <a:pt x="12169" y="12240"/>
                  </a:lnTo>
                  <a:cubicBezTo>
                    <a:pt x="12098" y="12098"/>
                    <a:pt x="11991" y="11991"/>
                    <a:pt x="11884" y="11920"/>
                  </a:cubicBezTo>
                  <a:cubicBezTo>
                    <a:pt x="11991" y="11706"/>
                    <a:pt x="11991" y="11457"/>
                    <a:pt x="11884" y="11244"/>
                  </a:cubicBezTo>
                  <a:lnTo>
                    <a:pt x="10959" y="9145"/>
                  </a:lnTo>
                  <a:cubicBezTo>
                    <a:pt x="10888" y="8931"/>
                    <a:pt x="10710" y="8789"/>
                    <a:pt x="10496" y="8718"/>
                  </a:cubicBezTo>
                  <a:cubicBezTo>
                    <a:pt x="10390" y="8664"/>
                    <a:pt x="10274" y="8638"/>
                    <a:pt x="10163" y="8638"/>
                  </a:cubicBezTo>
                  <a:cubicBezTo>
                    <a:pt x="10052" y="8638"/>
                    <a:pt x="9945" y="8664"/>
                    <a:pt x="9856" y="8718"/>
                  </a:cubicBezTo>
                  <a:lnTo>
                    <a:pt x="8290" y="9394"/>
                  </a:lnTo>
                  <a:lnTo>
                    <a:pt x="8219" y="9216"/>
                  </a:lnTo>
                  <a:lnTo>
                    <a:pt x="8219" y="1388"/>
                  </a:lnTo>
                  <a:cubicBezTo>
                    <a:pt x="8219" y="605"/>
                    <a:pt x="7579" y="0"/>
                    <a:pt x="6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45;p118">
              <a:extLst>
                <a:ext uri="{FF2B5EF4-FFF2-40B4-BE49-F238E27FC236}">
                  <a16:creationId xmlns:a16="http://schemas.microsoft.com/office/drawing/2014/main" id="{FE9AFC7C-1E7C-1746-0B93-BDF40DBFF8F1}"/>
                </a:ext>
              </a:extLst>
            </p:cNvPr>
            <p:cNvSpPr/>
            <p:nvPr/>
          </p:nvSpPr>
          <p:spPr>
            <a:xfrm>
              <a:off x="2122238" y="38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  <a:moveTo>
                    <a:pt x="1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310;p119">
            <a:extLst>
              <a:ext uri="{FF2B5EF4-FFF2-40B4-BE49-F238E27FC236}">
                <a16:creationId xmlns:a16="http://schemas.microsoft.com/office/drawing/2014/main" id="{CFFF801A-3654-FAD9-E59D-B6E741C61109}"/>
              </a:ext>
            </a:extLst>
          </p:cNvPr>
          <p:cNvGrpSpPr/>
          <p:nvPr/>
        </p:nvGrpSpPr>
        <p:grpSpPr>
          <a:xfrm>
            <a:off x="6206189" y="3128023"/>
            <a:ext cx="481503" cy="512283"/>
            <a:chOff x="3243025" y="1909875"/>
            <a:chExt cx="430625" cy="428175"/>
          </a:xfrm>
          <a:solidFill>
            <a:schemeClr val="accent1"/>
          </a:solidFill>
        </p:grpSpPr>
        <p:sp>
          <p:nvSpPr>
            <p:cNvPr id="27" name="Google Shape;4311;p119">
              <a:extLst>
                <a:ext uri="{FF2B5EF4-FFF2-40B4-BE49-F238E27FC236}">
                  <a16:creationId xmlns:a16="http://schemas.microsoft.com/office/drawing/2014/main" id="{260F4640-56FC-49CF-AF2C-367714C5DA86}"/>
                </a:ext>
              </a:extLst>
            </p:cNvPr>
            <p:cNvSpPr/>
            <p:nvPr/>
          </p:nvSpPr>
          <p:spPr>
            <a:xfrm>
              <a:off x="3489000" y="1913425"/>
              <a:ext cx="181900" cy="181100"/>
            </a:xfrm>
            <a:custGeom>
              <a:avLst/>
              <a:gdLst/>
              <a:ahLst/>
              <a:cxnLst/>
              <a:rect l="l" t="t" r="r" b="b"/>
              <a:pathLst>
                <a:path w="7276" h="7244" extrusionOk="0">
                  <a:moveTo>
                    <a:pt x="669" y="747"/>
                  </a:moveTo>
                  <a:cubicBezTo>
                    <a:pt x="3552" y="1443"/>
                    <a:pt x="5802" y="3692"/>
                    <a:pt x="6497" y="6575"/>
                  </a:cubicBezTo>
                  <a:lnTo>
                    <a:pt x="5321" y="6575"/>
                  </a:lnTo>
                  <a:cubicBezTo>
                    <a:pt x="4679" y="4324"/>
                    <a:pt x="2921" y="2565"/>
                    <a:pt x="669" y="1924"/>
                  </a:cubicBezTo>
                  <a:lnTo>
                    <a:pt x="669" y="747"/>
                  </a:lnTo>
                  <a:close/>
                  <a:moveTo>
                    <a:pt x="333" y="0"/>
                  </a:moveTo>
                  <a:cubicBezTo>
                    <a:pt x="153" y="0"/>
                    <a:pt x="0" y="147"/>
                    <a:pt x="0" y="335"/>
                  </a:cubicBezTo>
                  <a:lnTo>
                    <a:pt x="0" y="2180"/>
                  </a:lnTo>
                  <a:cubicBezTo>
                    <a:pt x="0" y="2336"/>
                    <a:pt x="107" y="2470"/>
                    <a:pt x="257" y="2506"/>
                  </a:cubicBezTo>
                  <a:cubicBezTo>
                    <a:pt x="2471" y="3044"/>
                    <a:pt x="4200" y="4773"/>
                    <a:pt x="4738" y="6987"/>
                  </a:cubicBezTo>
                  <a:cubicBezTo>
                    <a:pt x="4774" y="7137"/>
                    <a:pt x="4908" y="7244"/>
                    <a:pt x="5062" y="7244"/>
                  </a:cubicBezTo>
                  <a:lnTo>
                    <a:pt x="6909" y="7244"/>
                  </a:lnTo>
                  <a:cubicBezTo>
                    <a:pt x="7119" y="7244"/>
                    <a:pt x="7276" y="7054"/>
                    <a:pt x="7238" y="6848"/>
                  </a:cubicBezTo>
                  <a:cubicBezTo>
                    <a:pt x="6587" y="3373"/>
                    <a:pt x="3869" y="656"/>
                    <a:pt x="396" y="6"/>
                  </a:cubicBezTo>
                  <a:cubicBezTo>
                    <a:pt x="375" y="2"/>
                    <a:pt x="354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12;p119">
              <a:extLst>
                <a:ext uri="{FF2B5EF4-FFF2-40B4-BE49-F238E27FC236}">
                  <a16:creationId xmlns:a16="http://schemas.microsoft.com/office/drawing/2014/main" id="{0628E713-938B-142D-EF79-20DED890F393}"/>
                </a:ext>
              </a:extLst>
            </p:cNvPr>
            <p:cNvSpPr/>
            <p:nvPr/>
          </p:nvSpPr>
          <p:spPr>
            <a:xfrm>
              <a:off x="3243025" y="1909875"/>
              <a:ext cx="430625" cy="428175"/>
            </a:xfrm>
            <a:custGeom>
              <a:avLst/>
              <a:gdLst/>
              <a:ahLst/>
              <a:cxnLst/>
              <a:rect l="l" t="t" r="r" b="b"/>
              <a:pathLst>
                <a:path w="17225" h="17127" extrusionOk="0">
                  <a:moveTo>
                    <a:pt x="8660" y="1"/>
                  </a:moveTo>
                  <a:cubicBezTo>
                    <a:pt x="6373" y="1"/>
                    <a:pt x="4223" y="893"/>
                    <a:pt x="2605" y="2509"/>
                  </a:cubicBezTo>
                  <a:cubicBezTo>
                    <a:pt x="989" y="4127"/>
                    <a:pt x="99" y="6278"/>
                    <a:pt x="99" y="8564"/>
                  </a:cubicBezTo>
                  <a:cubicBezTo>
                    <a:pt x="99" y="10851"/>
                    <a:pt x="989" y="13002"/>
                    <a:pt x="2605" y="14618"/>
                  </a:cubicBezTo>
                  <a:cubicBezTo>
                    <a:pt x="4068" y="16081"/>
                    <a:pt x="6008" y="16964"/>
                    <a:pt x="8071" y="17105"/>
                  </a:cubicBezTo>
                  <a:cubicBezTo>
                    <a:pt x="8267" y="17120"/>
                    <a:pt x="8463" y="17126"/>
                    <a:pt x="8660" y="17126"/>
                  </a:cubicBezTo>
                  <a:cubicBezTo>
                    <a:pt x="8662" y="17126"/>
                    <a:pt x="8665" y="17126"/>
                    <a:pt x="8667" y="17126"/>
                  </a:cubicBezTo>
                  <a:cubicBezTo>
                    <a:pt x="10504" y="17126"/>
                    <a:pt x="12292" y="16534"/>
                    <a:pt x="13767" y="15436"/>
                  </a:cubicBezTo>
                  <a:cubicBezTo>
                    <a:pt x="13916" y="15327"/>
                    <a:pt x="13946" y="15117"/>
                    <a:pt x="13836" y="14969"/>
                  </a:cubicBezTo>
                  <a:cubicBezTo>
                    <a:pt x="13770" y="14881"/>
                    <a:pt x="13669" y="14835"/>
                    <a:pt x="13567" y="14835"/>
                  </a:cubicBezTo>
                  <a:cubicBezTo>
                    <a:pt x="13498" y="14835"/>
                    <a:pt x="13428" y="14856"/>
                    <a:pt x="13368" y="14901"/>
                  </a:cubicBezTo>
                  <a:cubicBezTo>
                    <a:pt x="11976" y="15938"/>
                    <a:pt x="10323" y="16447"/>
                    <a:pt x="8674" y="16447"/>
                  </a:cubicBezTo>
                  <a:cubicBezTo>
                    <a:pt x="6633" y="16447"/>
                    <a:pt x="4600" y="15668"/>
                    <a:pt x="3078" y="14146"/>
                  </a:cubicBezTo>
                  <a:cubicBezTo>
                    <a:pt x="0" y="11068"/>
                    <a:pt x="0" y="6061"/>
                    <a:pt x="3078" y="2983"/>
                  </a:cubicBezTo>
                  <a:cubicBezTo>
                    <a:pt x="4490" y="1573"/>
                    <a:pt x="6343" y="760"/>
                    <a:pt x="8326" y="678"/>
                  </a:cubicBezTo>
                  <a:lnTo>
                    <a:pt x="8326" y="1817"/>
                  </a:lnTo>
                  <a:cubicBezTo>
                    <a:pt x="6651" y="1895"/>
                    <a:pt x="5066" y="2597"/>
                    <a:pt x="3883" y="3787"/>
                  </a:cubicBezTo>
                  <a:cubicBezTo>
                    <a:pt x="1249" y="6422"/>
                    <a:pt x="1249" y="10707"/>
                    <a:pt x="3883" y="13342"/>
                  </a:cubicBezTo>
                  <a:cubicBezTo>
                    <a:pt x="5200" y="14659"/>
                    <a:pt x="6930" y="15318"/>
                    <a:pt x="8660" y="15318"/>
                  </a:cubicBezTo>
                  <a:cubicBezTo>
                    <a:pt x="10390" y="15318"/>
                    <a:pt x="12120" y="14659"/>
                    <a:pt x="13437" y="13342"/>
                  </a:cubicBezTo>
                  <a:cubicBezTo>
                    <a:pt x="14626" y="12160"/>
                    <a:pt x="15330" y="10574"/>
                    <a:pt x="15408" y="8899"/>
                  </a:cubicBezTo>
                  <a:lnTo>
                    <a:pt x="16545" y="8899"/>
                  </a:lnTo>
                  <a:cubicBezTo>
                    <a:pt x="16477" y="10509"/>
                    <a:pt x="15917" y="12060"/>
                    <a:pt x="14945" y="13342"/>
                  </a:cubicBezTo>
                  <a:cubicBezTo>
                    <a:pt x="14834" y="13490"/>
                    <a:pt x="14863" y="13699"/>
                    <a:pt x="15009" y="13810"/>
                  </a:cubicBezTo>
                  <a:cubicBezTo>
                    <a:pt x="15069" y="13856"/>
                    <a:pt x="15140" y="13878"/>
                    <a:pt x="15211" y="13878"/>
                  </a:cubicBezTo>
                  <a:cubicBezTo>
                    <a:pt x="15311" y="13878"/>
                    <a:pt x="15411" y="13834"/>
                    <a:pt x="15477" y="13748"/>
                  </a:cubicBezTo>
                  <a:cubicBezTo>
                    <a:pt x="16607" y="12258"/>
                    <a:pt x="17221" y="10437"/>
                    <a:pt x="17224" y="8564"/>
                  </a:cubicBezTo>
                  <a:cubicBezTo>
                    <a:pt x="17224" y="8380"/>
                    <a:pt x="17074" y="8230"/>
                    <a:pt x="16890" y="8230"/>
                  </a:cubicBezTo>
                  <a:cubicBezTo>
                    <a:pt x="16889" y="8230"/>
                    <a:pt x="16888" y="8230"/>
                    <a:pt x="16887" y="8230"/>
                  </a:cubicBezTo>
                  <a:lnTo>
                    <a:pt x="15081" y="8230"/>
                  </a:lnTo>
                  <a:cubicBezTo>
                    <a:pt x="14896" y="8230"/>
                    <a:pt x="14747" y="8379"/>
                    <a:pt x="14747" y="8564"/>
                  </a:cubicBezTo>
                  <a:cubicBezTo>
                    <a:pt x="14751" y="10178"/>
                    <a:pt x="14109" y="11729"/>
                    <a:pt x="12964" y="12868"/>
                  </a:cubicBezTo>
                  <a:cubicBezTo>
                    <a:pt x="11777" y="14055"/>
                    <a:pt x="10218" y="14648"/>
                    <a:pt x="8660" y="14648"/>
                  </a:cubicBezTo>
                  <a:cubicBezTo>
                    <a:pt x="7101" y="14648"/>
                    <a:pt x="5542" y="14055"/>
                    <a:pt x="4355" y="12868"/>
                  </a:cubicBezTo>
                  <a:cubicBezTo>
                    <a:pt x="1982" y="10494"/>
                    <a:pt x="1982" y="6633"/>
                    <a:pt x="4355" y="4259"/>
                  </a:cubicBezTo>
                  <a:cubicBezTo>
                    <a:pt x="5491" y="3117"/>
                    <a:pt x="7037" y="2476"/>
                    <a:pt x="8647" y="2476"/>
                  </a:cubicBezTo>
                  <a:cubicBezTo>
                    <a:pt x="8652" y="2476"/>
                    <a:pt x="8656" y="2476"/>
                    <a:pt x="8660" y="2476"/>
                  </a:cubicBezTo>
                  <a:cubicBezTo>
                    <a:pt x="8661" y="2476"/>
                    <a:pt x="8662" y="2476"/>
                    <a:pt x="8663" y="2476"/>
                  </a:cubicBezTo>
                  <a:cubicBezTo>
                    <a:pt x="8846" y="2476"/>
                    <a:pt x="8994" y="2326"/>
                    <a:pt x="8994" y="2142"/>
                  </a:cubicBezTo>
                  <a:lnTo>
                    <a:pt x="8994" y="336"/>
                  </a:lnTo>
                  <a:cubicBezTo>
                    <a:pt x="8994" y="151"/>
                    <a:pt x="8845" y="1"/>
                    <a:pt x="86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13;p119">
              <a:extLst>
                <a:ext uri="{FF2B5EF4-FFF2-40B4-BE49-F238E27FC236}">
                  <a16:creationId xmlns:a16="http://schemas.microsoft.com/office/drawing/2014/main" id="{8AD8F956-6E3B-71D6-5B92-8469885E682C}"/>
                </a:ext>
              </a:extLst>
            </p:cNvPr>
            <p:cNvSpPr/>
            <p:nvPr/>
          </p:nvSpPr>
          <p:spPr>
            <a:xfrm>
              <a:off x="3595325" y="2261175"/>
              <a:ext cx="18725" cy="17025"/>
            </a:xfrm>
            <a:custGeom>
              <a:avLst/>
              <a:gdLst/>
              <a:ahLst/>
              <a:cxnLst/>
              <a:rect l="l" t="t" r="r" b="b"/>
              <a:pathLst>
                <a:path w="749" h="681" extrusionOk="0">
                  <a:moveTo>
                    <a:pt x="380" y="1"/>
                  </a:moveTo>
                  <a:cubicBezTo>
                    <a:pt x="297" y="1"/>
                    <a:pt x="214" y="32"/>
                    <a:pt x="150" y="94"/>
                  </a:cubicBezTo>
                  <a:lnTo>
                    <a:pt x="135" y="108"/>
                  </a:lnTo>
                  <a:cubicBezTo>
                    <a:pt x="3" y="239"/>
                    <a:pt x="1" y="450"/>
                    <a:pt x="132" y="581"/>
                  </a:cubicBezTo>
                  <a:cubicBezTo>
                    <a:pt x="197" y="648"/>
                    <a:pt x="283" y="681"/>
                    <a:pt x="369" y="681"/>
                  </a:cubicBezTo>
                  <a:cubicBezTo>
                    <a:pt x="454" y="681"/>
                    <a:pt x="540" y="649"/>
                    <a:pt x="605" y="584"/>
                  </a:cubicBezTo>
                  <a:lnTo>
                    <a:pt x="623" y="566"/>
                  </a:lnTo>
                  <a:cubicBezTo>
                    <a:pt x="749" y="436"/>
                    <a:pt x="745" y="228"/>
                    <a:pt x="618" y="99"/>
                  </a:cubicBezTo>
                  <a:cubicBezTo>
                    <a:pt x="552" y="34"/>
                    <a:pt x="466" y="1"/>
                    <a:pt x="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14;p119">
              <a:extLst>
                <a:ext uri="{FF2B5EF4-FFF2-40B4-BE49-F238E27FC236}">
                  <a16:creationId xmlns:a16="http://schemas.microsoft.com/office/drawing/2014/main" id="{EE9D22DB-59D9-69F3-92AF-4C6D1EABBD99}"/>
                </a:ext>
              </a:extLst>
            </p:cNvPr>
            <p:cNvSpPr/>
            <p:nvPr/>
          </p:nvSpPr>
          <p:spPr>
            <a:xfrm>
              <a:off x="3370875" y="2001450"/>
              <a:ext cx="177325" cy="245025"/>
            </a:xfrm>
            <a:custGeom>
              <a:avLst/>
              <a:gdLst/>
              <a:ahLst/>
              <a:cxnLst/>
              <a:rect l="l" t="t" r="r" b="b"/>
              <a:pathLst>
                <a:path w="7093" h="9801" extrusionOk="0">
                  <a:moveTo>
                    <a:pt x="3547" y="670"/>
                  </a:moveTo>
                  <a:cubicBezTo>
                    <a:pt x="4655" y="672"/>
                    <a:pt x="5552" y="1568"/>
                    <a:pt x="5553" y="2677"/>
                  </a:cubicBezTo>
                  <a:lnTo>
                    <a:pt x="5553" y="3335"/>
                  </a:lnTo>
                  <a:cubicBezTo>
                    <a:pt x="4949" y="2919"/>
                    <a:pt x="4247" y="2710"/>
                    <a:pt x="3546" y="2710"/>
                  </a:cubicBezTo>
                  <a:cubicBezTo>
                    <a:pt x="2845" y="2710"/>
                    <a:pt x="2144" y="2919"/>
                    <a:pt x="1540" y="3335"/>
                  </a:cubicBezTo>
                  <a:lnTo>
                    <a:pt x="1540" y="2677"/>
                  </a:lnTo>
                  <a:cubicBezTo>
                    <a:pt x="1542" y="1568"/>
                    <a:pt x="2438" y="672"/>
                    <a:pt x="3547" y="670"/>
                  </a:cubicBezTo>
                  <a:close/>
                  <a:moveTo>
                    <a:pt x="3547" y="3381"/>
                  </a:moveTo>
                  <a:cubicBezTo>
                    <a:pt x="5133" y="3381"/>
                    <a:pt x="6423" y="4670"/>
                    <a:pt x="6423" y="6257"/>
                  </a:cubicBezTo>
                  <a:cubicBezTo>
                    <a:pt x="6423" y="7842"/>
                    <a:pt x="5133" y="9133"/>
                    <a:pt x="3547" y="9133"/>
                  </a:cubicBezTo>
                  <a:cubicBezTo>
                    <a:pt x="1961" y="9133"/>
                    <a:pt x="670" y="7842"/>
                    <a:pt x="670" y="6257"/>
                  </a:cubicBezTo>
                  <a:cubicBezTo>
                    <a:pt x="670" y="4670"/>
                    <a:pt x="1961" y="3381"/>
                    <a:pt x="3547" y="3381"/>
                  </a:cubicBezTo>
                  <a:close/>
                  <a:moveTo>
                    <a:pt x="3547" y="1"/>
                  </a:moveTo>
                  <a:cubicBezTo>
                    <a:pt x="2070" y="3"/>
                    <a:pt x="873" y="1200"/>
                    <a:pt x="871" y="2677"/>
                  </a:cubicBezTo>
                  <a:lnTo>
                    <a:pt x="871" y="3932"/>
                  </a:lnTo>
                  <a:cubicBezTo>
                    <a:pt x="310" y="4577"/>
                    <a:pt x="1" y="5401"/>
                    <a:pt x="2" y="6255"/>
                  </a:cubicBezTo>
                  <a:cubicBezTo>
                    <a:pt x="2" y="8210"/>
                    <a:pt x="1592" y="9800"/>
                    <a:pt x="3546" y="9800"/>
                  </a:cubicBezTo>
                  <a:cubicBezTo>
                    <a:pt x="5501" y="9800"/>
                    <a:pt x="7091" y="8210"/>
                    <a:pt x="7091" y="6255"/>
                  </a:cubicBezTo>
                  <a:cubicBezTo>
                    <a:pt x="7093" y="5401"/>
                    <a:pt x="6783" y="4577"/>
                    <a:pt x="6222" y="3932"/>
                  </a:cubicBezTo>
                  <a:lnTo>
                    <a:pt x="6222" y="2677"/>
                  </a:lnTo>
                  <a:cubicBezTo>
                    <a:pt x="6222" y="1202"/>
                    <a:pt x="5021" y="1"/>
                    <a:pt x="3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15;p119">
              <a:extLst>
                <a:ext uri="{FF2B5EF4-FFF2-40B4-BE49-F238E27FC236}">
                  <a16:creationId xmlns:a16="http://schemas.microsoft.com/office/drawing/2014/main" id="{FC4CE4D2-1BC1-424F-1D91-FDF646EAB3FB}"/>
                </a:ext>
              </a:extLst>
            </p:cNvPr>
            <p:cNvSpPr/>
            <p:nvPr/>
          </p:nvSpPr>
          <p:spPr>
            <a:xfrm>
              <a:off x="3425150" y="2116800"/>
              <a:ext cx="69075" cy="91350"/>
            </a:xfrm>
            <a:custGeom>
              <a:avLst/>
              <a:gdLst/>
              <a:ahLst/>
              <a:cxnLst/>
              <a:rect l="l" t="t" r="r" b="b"/>
              <a:pathLst>
                <a:path w="2763" h="3654" extrusionOk="0">
                  <a:moveTo>
                    <a:pt x="1368" y="671"/>
                  </a:moveTo>
                  <a:cubicBezTo>
                    <a:pt x="1369" y="671"/>
                    <a:pt x="1370" y="671"/>
                    <a:pt x="1372" y="671"/>
                  </a:cubicBezTo>
                  <a:cubicBezTo>
                    <a:pt x="1514" y="671"/>
                    <a:pt x="1651" y="723"/>
                    <a:pt x="1758" y="820"/>
                  </a:cubicBezTo>
                  <a:cubicBezTo>
                    <a:pt x="2026" y="1059"/>
                    <a:pt x="2014" y="1479"/>
                    <a:pt x="1735" y="1703"/>
                  </a:cubicBezTo>
                  <a:cubicBezTo>
                    <a:pt x="1655" y="1767"/>
                    <a:pt x="1609" y="1864"/>
                    <a:pt x="1609" y="1965"/>
                  </a:cubicBezTo>
                  <a:lnTo>
                    <a:pt x="1609" y="2765"/>
                  </a:lnTo>
                  <a:cubicBezTo>
                    <a:pt x="1614" y="2896"/>
                    <a:pt x="1507" y="3006"/>
                    <a:pt x="1376" y="3006"/>
                  </a:cubicBezTo>
                  <a:cubicBezTo>
                    <a:pt x="1246" y="3006"/>
                    <a:pt x="1141" y="2896"/>
                    <a:pt x="1146" y="2765"/>
                  </a:cubicBezTo>
                  <a:lnTo>
                    <a:pt x="1146" y="1975"/>
                  </a:lnTo>
                  <a:cubicBezTo>
                    <a:pt x="1146" y="1872"/>
                    <a:pt x="1097" y="1774"/>
                    <a:pt x="1016" y="1712"/>
                  </a:cubicBezTo>
                  <a:cubicBezTo>
                    <a:pt x="819" y="1559"/>
                    <a:pt x="740" y="1299"/>
                    <a:pt x="820" y="1064"/>
                  </a:cubicBezTo>
                  <a:cubicBezTo>
                    <a:pt x="900" y="829"/>
                    <a:pt x="1121" y="671"/>
                    <a:pt x="1368" y="671"/>
                  </a:cubicBezTo>
                  <a:close/>
                  <a:moveTo>
                    <a:pt x="1370" y="1"/>
                  </a:moveTo>
                  <a:cubicBezTo>
                    <a:pt x="1040" y="1"/>
                    <a:pt x="712" y="130"/>
                    <a:pt x="467" y="386"/>
                  </a:cubicBezTo>
                  <a:cubicBezTo>
                    <a:pt x="1" y="872"/>
                    <a:pt x="5" y="1641"/>
                    <a:pt x="477" y="2124"/>
                  </a:cubicBezTo>
                  <a:lnTo>
                    <a:pt x="477" y="2765"/>
                  </a:lnTo>
                  <a:cubicBezTo>
                    <a:pt x="485" y="3258"/>
                    <a:pt x="886" y="3654"/>
                    <a:pt x="1378" y="3654"/>
                  </a:cubicBezTo>
                  <a:cubicBezTo>
                    <a:pt x="1870" y="3654"/>
                    <a:pt x="2271" y="3258"/>
                    <a:pt x="2278" y="2765"/>
                  </a:cubicBezTo>
                  <a:lnTo>
                    <a:pt x="2278" y="2111"/>
                  </a:lnTo>
                  <a:cubicBezTo>
                    <a:pt x="2762" y="1600"/>
                    <a:pt x="2729" y="791"/>
                    <a:pt x="2204" y="321"/>
                  </a:cubicBezTo>
                  <a:cubicBezTo>
                    <a:pt x="1966" y="107"/>
                    <a:pt x="1667" y="1"/>
                    <a:pt x="13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0367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>
          <a:extLst>
            <a:ext uri="{FF2B5EF4-FFF2-40B4-BE49-F238E27FC236}">
              <a16:creationId xmlns:a16="http://schemas.microsoft.com/office/drawing/2014/main" id="{C061F986-7B20-C526-500B-A2C7C99EC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>
            <a:extLst>
              <a:ext uri="{FF2B5EF4-FFF2-40B4-BE49-F238E27FC236}">
                <a16:creationId xmlns:a16="http://schemas.microsoft.com/office/drawing/2014/main" id="{87ED3B94-3132-1A32-91D8-C8ABE365B5E3}"/>
              </a:ext>
            </a:extLst>
          </p:cNvPr>
          <p:cNvSpPr/>
          <p:nvPr/>
        </p:nvSpPr>
        <p:spPr>
          <a:xfrm>
            <a:off x="2898193" y="3399741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>
            <a:extLst>
              <a:ext uri="{FF2B5EF4-FFF2-40B4-BE49-F238E27FC236}">
                <a16:creationId xmlns:a16="http://schemas.microsoft.com/office/drawing/2014/main" id="{C329D485-C556-CF33-9494-9DBEA8E49415}"/>
              </a:ext>
            </a:extLst>
          </p:cNvPr>
          <p:cNvSpPr/>
          <p:nvPr/>
        </p:nvSpPr>
        <p:spPr>
          <a:xfrm>
            <a:off x="5354049" y="1474901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6">
            <a:extLst>
              <a:ext uri="{FF2B5EF4-FFF2-40B4-BE49-F238E27FC236}">
                <a16:creationId xmlns:a16="http://schemas.microsoft.com/office/drawing/2014/main" id="{59ABBE05-607C-7094-E8CC-E3133EBD26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52784" y="1618720"/>
            <a:ext cx="2904817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swald" panose="00000500000000000000" pitchFamily="2" charset="0"/>
              </a:rPr>
              <a:t>Unified Payment System</a:t>
            </a:r>
          </a:p>
        </p:txBody>
      </p:sp>
      <p:sp>
        <p:nvSpPr>
          <p:cNvPr id="376" name="Google Shape;376;p36">
            <a:extLst>
              <a:ext uri="{FF2B5EF4-FFF2-40B4-BE49-F238E27FC236}">
                <a16:creationId xmlns:a16="http://schemas.microsoft.com/office/drawing/2014/main" id="{D5F31B9D-6890-85A1-9255-93097638B73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01440" y="3530409"/>
            <a:ext cx="2857027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swald" panose="00000500000000000000" pitchFamily="2" charset="0"/>
              </a:rPr>
              <a:t>Data Analytics Feature</a:t>
            </a:r>
          </a:p>
        </p:txBody>
      </p:sp>
      <p:sp>
        <p:nvSpPr>
          <p:cNvPr id="377" name="Google Shape;377;p36">
            <a:extLst>
              <a:ext uri="{FF2B5EF4-FFF2-40B4-BE49-F238E27FC236}">
                <a16:creationId xmlns:a16="http://schemas.microsoft.com/office/drawing/2014/main" id="{E1B71AD5-2C1E-1262-0053-626CB810C92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356973" y="3908412"/>
            <a:ext cx="3211617" cy="858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The system collects and analyzes transaction data, providing insights into user behavior and operational efficiency.</a:t>
            </a:r>
          </a:p>
        </p:txBody>
      </p:sp>
      <p:sp>
        <p:nvSpPr>
          <p:cNvPr id="386" name="Google Shape;386;p36">
            <a:extLst>
              <a:ext uri="{FF2B5EF4-FFF2-40B4-BE49-F238E27FC236}">
                <a16:creationId xmlns:a16="http://schemas.microsoft.com/office/drawing/2014/main" id="{71C3EE2F-D940-1839-84AE-DDB09CE6F48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2906105" y="309951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09" name="Google Shape;409;p36">
            <a:extLst>
              <a:ext uri="{FF2B5EF4-FFF2-40B4-BE49-F238E27FC236}">
                <a16:creationId xmlns:a16="http://schemas.microsoft.com/office/drawing/2014/main" id="{9BA87091-A6E1-4843-46A1-A53AC5725096}"/>
              </a:ext>
            </a:extLst>
          </p:cNvPr>
          <p:cNvGrpSpPr/>
          <p:nvPr/>
        </p:nvGrpSpPr>
        <p:grpSpPr>
          <a:xfrm>
            <a:off x="4234365" y="1835114"/>
            <a:ext cx="862756" cy="829291"/>
            <a:chOff x="6672250" y="2933623"/>
            <a:chExt cx="1902600" cy="1902600"/>
          </a:xfrm>
        </p:grpSpPr>
        <p:sp>
          <p:nvSpPr>
            <p:cNvPr id="410" name="Google Shape;410;p36">
              <a:extLst>
                <a:ext uri="{FF2B5EF4-FFF2-40B4-BE49-F238E27FC236}">
                  <a16:creationId xmlns:a16="http://schemas.microsoft.com/office/drawing/2014/main" id="{1ED190A2-8F11-81FA-89F2-853FCF70FE1C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1" name="Google Shape;411;p36">
              <a:extLst>
                <a:ext uri="{FF2B5EF4-FFF2-40B4-BE49-F238E27FC236}">
                  <a16:creationId xmlns:a16="http://schemas.microsoft.com/office/drawing/2014/main" id="{E6025A10-5621-2D9E-58B4-B36853C7C3BD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>
              <a:extLst>
                <a:ext uri="{FF2B5EF4-FFF2-40B4-BE49-F238E27FC236}">
                  <a16:creationId xmlns:a16="http://schemas.microsoft.com/office/drawing/2014/main" id="{C0A5903B-3760-B753-CA21-2B1FB56F2C6D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3" name="Google Shape;413;p36">
              <a:extLst>
                <a:ext uri="{FF2B5EF4-FFF2-40B4-BE49-F238E27FC236}">
                  <a16:creationId xmlns:a16="http://schemas.microsoft.com/office/drawing/2014/main" id="{BB3830C1-3D15-901E-B0A7-566D67550994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phic 3" descr="Wallet outline">
            <a:extLst>
              <a:ext uri="{FF2B5EF4-FFF2-40B4-BE49-F238E27FC236}">
                <a16:creationId xmlns:a16="http://schemas.microsoft.com/office/drawing/2014/main" id="{A1A91C79-37F0-5F14-2967-0E450DD14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249" y="1507892"/>
            <a:ext cx="552162" cy="55216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C053A27-2D41-AB8F-CC49-68219E33D5B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526649" y="1976355"/>
            <a:ext cx="34223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Offer tools that help students manage their funds, receive budget advice, and track spending tailored to their individual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</p:txBody>
      </p:sp>
      <p:pic>
        <p:nvPicPr>
          <p:cNvPr id="8" name="Graphic 7" descr="Presentation with pie chart with solid fill">
            <a:extLst>
              <a:ext uri="{FF2B5EF4-FFF2-40B4-BE49-F238E27FC236}">
                <a16:creationId xmlns:a16="http://schemas.microsoft.com/office/drawing/2014/main" id="{BC831D08-4B14-AC67-6D26-CAC681CD0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3690" y="3466685"/>
            <a:ext cx="576000" cy="576000"/>
          </a:xfrm>
          <a:prstGeom prst="rect">
            <a:avLst/>
          </a:prstGeom>
        </p:spPr>
      </p:pic>
      <p:grpSp>
        <p:nvGrpSpPr>
          <p:cNvPr id="13" name="Google Shape;409;p36">
            <a:extLst>
              <a:ext uri="{FF2B5EF4-FFF2-40B4-BE49-F238E27FC236}">
                <a16:creationId xmlns:a16="http://schemas.microsoft.com/office/drawing/2014/main" id="{797AE9C6-819B-C9A2-79E4-909A27051DA5}"/>
              </a:ext>
            </a:extLst>
          </p:cNvPr>
          <p:cNvGrpSpPr/>
          <p:nvPr/>
        </p:nvGrpSpPr>
        <p:grpSpPr>
          <a:xfrm>
            <a:off x="492192" y="2946970"/>
            <a:ext cx="1402408" cy="1438035"/>
            <a:chOff x="6672250" y="2933623"/>
            <a:chExt cx="1902600" cy="1902600"/>
          </a:xfrm>
        </p:grpSpPr>
        <p:sp>
          <p:nvSpPr>
            <p:cNvPr id="14" name="Google Shape;410;p36">
              <a:extLst>
                <a:ext uri="{FF2B5EF4-FFF2-40B4-BE49-F238E27FC236}">
                  <a16:creationId xmlns:a16="http://schemas.microsoft.com/office/drawing/2014/main" id="{A630DFEC-BC6C-EBC0-7EAE-D3AE803AB3B1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15" name="Google Shape;411;p36">
              <a:extLst>
                <a:ext uri="{FF2B5EF4-FFF2-40B4-BE49-F238E27FC236}">
                  <a16:creationId xmlns:a16="http://schemas.microsoft.com/office/drawing/2014/main" id="{0D33C32B-4E8F-0EE1-41FD-CC97459DE929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2;p36">
              <a:extLst>
                <a:ext uri="{FF2B5EF4-FFF2-40B4-BE49-F238E27FC236}">
                  <a16:creationId xmlns:a16="http://schemas.microsoft.com/office/drawing/2014/main" id="{5868AACC-3485-7307-C789-F649EB91B7EF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17" name="Google Shape;413;p36">
              <a:extLst>
                <a:ext uri="{FF2B5EF4-FFF2-40B4-BE49-F238E27FC236}">
                  <a16:creationId xmlns:a16="http://schemas.microsoft.com/office/drawing/2014/main" id="{C15B4129-3C71-B55C-F162-D640AD0B1866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09;p36">
            <a:extLst>
              <a:ext uri="{FF2B5EF4-FFF2-40B4-BE49-F238E27FC236}">
                <a16:creationId xmlns:a16="http://schemas.microsoft.com/office/drawing/2014/main" id="{C5FFAC7F-8D0A-8333-8D07-BF735C55DDF0}"/>
              </a:ext>
            </a:extLst>
          </p:cNvPr>
          <p:cNvGrpSpPr/>
          <p:nvPr/>
        </p:nvGrpSpPr>
        <p:grpSpPr>
          <a:xfrm>
            <a:off x="-32381" y="-58065"/>
            <a:ext cx="1360338" cy="1241779"/>
            <a:chOff x="6672250" y="2933623"/>
            <a:chExt cx="1902600" cy="1902600"/>
          </a:xfrm>
        </p:grpSpPr>
        <p:sp>
          <p:nvSpPr>
            <p:cNvPr id="46" name="Google Shape;410;p36">
              <a:extLst>
                <a:ext uri="{FF2B5EF4-FFF2-40B4-BE49-F238E27FC236}">
                  <a16:creationId xmlns:a16="http://schemas.microsoft.com/office/drawing/2014/main" id="{F0EE693B-9338-AF84-5C84-8FD7771DE275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7" name="Google Shape;411;p36">
              <a:extLst>
                <a:ext uri="{FF2B5EF4-FFF2-40B4-BE49-F238E27FC236}">
                  <a16:creationId xmlns:a16="http://schemas.microsoft.com/office/drawing/2014/main" id="{7D2596D1-1BC0-9AA2-88B1-AFCDB90261E7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2;p36">
              <a:extLst>
                <a:ext uri="{FF2B5EF4-FFF2-40B4-BE49-F238E27FC236}">
                  <a16:creationId xmlns:a16="http://schemas.microsoft.com/office/drawing/2014/main" id="{91DE54FA-7E93-961D-9C79-45AF6F77062F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9" name="Google Shape;413;p36">
              <a:extLst>
                <a:ext uri="{FF2B5EF4-FFF2-40B4-BE49-F238E27FC236}">
                  <a16:creationId xmlns:a16="http://schemas.microsoft.com/office/drawing/2014/main" id="{A95B834B-229E-1DC5-B239-C1E166B1D984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70;p36">
            <a:extLst>
              <a:ext uri="{FF2B5EF4-FFF2-40B4-BE49-F238E27FC236}">
                <a16:creationId xmlns:a16="http://schemas.microsoft.com/office/drawing/2014/main" id="{7DDF570B-667C-D818-644F-4E3F1BB109F3}"/>
              </a:ext>
            </a:extLst>
          </p:cNvPr>
          <p:cNvGrpSpPr/>
          <p:nvPr/>
        </p:nvGrpSpPr>
        <p:grpSpPr>
          <a:xfrm rot="16200000">
            <a:off x="167938" y="2461195"/>
            <a:ext cx="959680" cy="3741186"/>
            <a:chOff x="7557897" y="2608992"/>
            <a:chExt cx="429195" cy="1673160"/>
          </a:xfrm>
        </p:grpSpPr>
        <p:sp>
          <p:nvSpPr>
            <p:cNvPr id="51" name="Google Shape;371;p36">
              <a:extLst>
                <a:ext uri="{FF2B5EF4-FFF2-40B4-BE49-F238E27FC236}">
                  <a16:creationId xmlns:a16="http://schemas.microsoft.com/office/drawing/2014/main" id="{AFD2A111-A245-ED4D-3F70-2FDB07CE8832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2;p36">
              <a:extLst>
                <a:ext uri="{FF2B5EF4-FFF2-40B4-BE49-F238E27FC236}">
                  <a16:creationId xmlns:a16="http://schemas.microsoft.com/office/drawing/2014/main" id="{34C68C9F-9143-92C9-DD60-4973ACB70248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3;p36">
              <a:extLst>
                <a:ext uri="{FF2B5EF4-FFF2-40B4-BE49-F238E27FC236}">
                  <a16:creationId xmlns:a16="http://schemas.microsoft.com/office/drawing/2014/main" id="{89FE1A4E-6D45-9738-F36B-E8B4D86585E0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409;p36">
            <a:extLst>
              <a:ext uri="{FF2B5EF4-FFF2-40B4-BE49-F238E27FC236}">
                <a16:creationId xmlns:a16="http://schemas.microsoft.com/office/drawing/2014/main" id="{176E489A-6CE3-F003-98F1-ED3F137C290E}"/>
              </a:ext>
            </a:extLst>
          </p:cNvPr>
          <p:cNvGrpSpPr/>
          <p:nvPr/>
        </p:nvGrpSpPr>
        <p:grpSpPr>
          <a:xfrm>
            <a:off x="7594125" y="-34109"/>
            <a:ext cx="1360338" cy="1241779"/>
            <a:chOff x="6672250" y="2933623"/>
            <a:chExt cx="1902600" cy="1902600"/>
          </a:xfrm>
        </p:grpSpPr>
        <p:sp>
          <p:nvSpPr>
            <p:cNvPr id="55" name="Google Shape;410;p36">
              <a:extLst>
                <a:ext uri="{FF2B5EF4-FFF2-40B4-BE49-F238E27FC236}">
                  <a16:creationId xmlns:a16="http://schemas.microsoft.com/office/drawing/2014/main" id="{2F513057-D564-8227-8D2D-5274CC5B2322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56" name="Google Shape;411;p36">
              <a:extLst>
                <a:ext uri="{FF2B5EF4-FFF2-40B4-BE49-F238E27FC236}">
                  <a16:creationId xmlns:a16="http://schemas.microsoft.com/office/drawing/2014/main" id="{994BB49B-B9D8-A040-AE30-7BA2BA5E921A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2;p36">
              <a:extLst>
                <a:ext uri="{FF2B5EF4-FFF2-40B4-BE49-F238E27FC236}">
                  <a16:creationId xmlns:a16="http://schemas.microsoft.com/office/drawing/2014/main" id="{848B32C2-53B2-30C7-7B39-6F7AEC372426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58" name="Google Shape;413;p36">
              <a:extLst>
                <a:ext uri="{FF2B5EF4-FFF2-40B4-BE49-F238E27FC236}">
                  <a16:creationId xmlns:a16="http://schemas.microsoft.com/office/drawing/2014/main" id="{B83FC29A-28EC-6B60-DA01-C0C98CF79491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409;p36">
            <a:extLst>
              <a:ext uri="{FF2B5EF4-FFF2-40B4-BE49-F238E27FC236}">
                <a16:creationId xmlns:a16="http://schemas.microsoft.com/office/drawing/2014/main" id="{8430B14D-14B2-3A67-F4D7-E12E0962412C}"/>
              </a:ext>
            </a:extLst>
          </p:cNvPr>
          <p:cNvGrpSpPr/>
          <p:nvPr/>
        </p:nvGrpSpPr>
        <p:grpSpPr>
          <a:xfrm>
            <a:off x="7712843" y="3862272"/>
            <a:ext cx="971703" cy="974478"/>
            <a:chOff x="6672250" y="2933623"/>
            <a:chExt cx="1902600" cy="1902600"/>
          </a:xfrm>
        </p:grpSpPr>
        <p:sp>
          <p:nvSpPr>
            <p:cNvPr id="60" name="Google Shape;410;p36">
              <a:extLst>
                <a:ext uri="{FF2B5EF4-FFF2-40B4-BE49-F238E27FC236}">
                  <a16:creationId xmlns:a16="http://schemas.microsoft.com/office/drawing/2014/main" id="{67858576-F170-973A-42E7-A2CF98A60A05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61" name="Google Shape;411;p36">
              <a:extLst>
                <a:ext uri="{FF2B5EF4-FFF2-40B4-BE49-F238E27FC236}">
                  <a16:creationId xmlns:a16="http://schemas.microsoft.com/office/drawing/2014/main" id="{BC84F406-6CAA-29AC-56AD-4E6A0AA5ABA1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2;p36">
              <a:extLst>
                <a:ext uri="{FF2B5EF4-FFF2-40B4-BE49-F238E27FC236}">
                  <a16:creationId xmlns:a16="http://schemas.microsoft.com/office/drawing/2014/main" id="{FBC54648-70A1-A8CD-8901-1A2CD27CCE14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63" name="Google Shape;413;p36">
              <a:extLst>
                <a:ext uri="{FF2B5EF4-FFF2-40B4-BE49-F238E27FC236}">
                  <a16:creationId xmlns:a16="http://schemas.microsoft.com/office/drawing/2014/main" id="{BDA4045A-2102-3415-4F68-ED444A259ED7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69;p36">
            <a:extLst>
              <a:ext uri="{FF2B5EF4-FFF2-40B4-BE49-F238E27FC236}">
                <a16:creationId xmlns:a16="http://schemas.microsoft.com/office/drawing/2014/main" id="{607668FA-0C12-68F2-30CB-0FC50FE9BF84}"/>
              </a:ext>
            </a:extLst>
          </p:cNvPr>
          <p:cNvSpPr/>
          <p:nvPr/>
        </p:nvSpPr>
        <p:spPr>
          <a:xfrm>
            <a:off x="379725" y="1473970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74;p36">
            <a:extLst>
              <a:ext uri="{FF2B5EF4-FFF2-40B4-BE49-F238E27FC236}">
                <a16:creationId xmlns:a16="http://schemas.microsoft.com/office/drawing/2014/main" id="{D7DA706C-F355-0456-108E-6C6D6BF494F0}"/>
              </a:ext>
            </a:extLst>
          </p:cNvPr>
          <p:cNvSpPr txBox="1">
            <a:spLocks/>
          </p:cNvSpPr>
          <p:nvPr/>
        </p:nvSpPr>
        <p:spPr>
          <a:xfrm>
            <a:off x="1156948" y="1662155"/>
            <a:ext cx="2904817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Oswald" panose="00000500000000000000" pitchFamily="2" charset="0"/>
              </a:rPr>
              <a:t>Parental Access Feature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CE2B853-AD5C-9387-50C1-FDA2B8623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325" y="2190867"/>
            <a:ext cx="34223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>
                <a:latin typeface="Oswald" panose="00000500000000000000" pitchFamily="2" charset="0"/>
              </a:rPr>
              <a:t>Parents will be able to real-time access to attendance and spending data.</a:t>
            </a:r>
          </a:p>
        </p:txBody>
      </p:sp>
      <p:grpSp>
        <p:nvGrpSpPr>
          <p:cNvPr id="20" name="Google Shape;483;p37">
            <a:extLst>
              <a:ext uri="{FF2B5EF4-FFF2-40B4-BE49-F238E27FC236}">
                <a16:creationId xmlns:a16="http://schemas.microsoft.com/office/drawing/2014/main" id="{B3B113DE-50CE-4617-0133-775F927F2A98}"/>
              </a:ext>
            </a:extLst>
          </p:cNvPr>
          <p:cNvGrpSpPr/>
          <p:nvPr/>
        </p:nvGrpSpPr>
        <p:grpSpPr>
          <a:xfrm>
            <a:off x="524236" y="1600339"/>
            <a:ext cx="489657" cy="428561"/>
            <a:chOff x="6423902" y="3336368"/>
            <a:chExt cx="368487" cy="368452"/>
          </a:xfrm>
          <a:noFill/>
        </p:grpSpPr>
        <p:sp>
          <p:nvSpPr>
            <p:cNvPr id="21" name="Google Shape;484;p37">
              <a:extLst>
                <a:ext uri="{FF2B5EF4-FFF2-40B4-BE49-F238E27FC236}">
                  <a16:creationId xmlns:a16="http://schemas.microsoft.com/office/drawing/2014/main" id="{09882B8E-A786-0DDD-7E01-2FAA032C93F3}"/>
                </a:ext>
              </a:extLst>
            </p:cNvPr>
            <p:cNvSpPr/>
            <p:nvPr/>
          </p:nvSpPr>
          <p:spPr>
            <a:xfrm>
              <a:off x="6575629" y="3488094"/>
              <a:ext cx="65075" cy="65040"/>
            </a:xfrm>
            <a:custGeom>
              <a:avLst/>
              <a:gdLst/>
              <a:ahLst/>
              <a:cxnLst/>
              <a:rect l="l" t="t" r="r" b="b"/>
              <a:pathLst>
                <a:path w="1852" h="1851" extrusionOk="0">
                  <a:moveTo>
                    <a:pt x="1226" y="596"/>
                  </a:moveTo>
                  <a:lnTo>
                    <a:pt x="1226" y="1226"/>
                  </a:lnTo>
                  <a:lnTo>
                    <a:pt x="598" y="1226"/>
                  </a:lnTo>
                  <a:lnTo>
                    <a:pt x="598" y="596"/>
                  </a:lnTo>
                  <a:close/>
                  <a:moveTo>
                    <a:pt x="925" y="0"/>
                  </a:moveTo>
                  <a:cubicBezTo>
                    <a:pt x="415" y="0"/>
                    <a:pt x="0" y="414"/>
                    <a:pt x="0" y="925"/>
                  </a:cubicBezTo>
                  <a:cubicBezTo>
                    <a:pt x="0" y="1435"/>
                    <a:pt x="415" y="1850"/>
                    <a:pt x="925" y="1850"/>
                  </a:cubicBezTo>
                  <a:cubicBezTo>
                    <a:pt x="1437" y="1850"/>
                    <a:pt x="1852" y="1435"/>
                    <a:pt x="1852" y="925"/>
                  </a:cubicBezTo>
                  <a:cubicBezTo>
                    <a:pt x="1852" y="415"/>
                    <a:pt x="1435" y="0"/>
                    <a:pt x="925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85;p37">
              <a:extLst>
                <a:ext uri="{FF2B5EF4-FFF2-40B4-BE49-F238E27FC236}">
                  <a16:creationId xmlns:a16="http://schemas.microsoft.com/office/drawing/2014/main" id="{C4C566AF-5D54-C9AE-6E91-B84117651344}"/>
                </a:ext>
              </a:extLst>
            </p:cNvPr>
            <p:cNvSpPr/>
            <p:nvPr/>
          </p:nvSpPr>
          <p:spPr>
            <a:xfrm>
              <a:off x="6423902" y="3336368"/>
              <a:ext cx="368487" cy="368452"/>
            </a:xfrm>
            <a:custGeom>
              <a:avLst/>
              <a:gdLst/>
              <a:ahLst/>
              <a:cxnLst/>
              <a:rect l="l" t="t" r="r" b="b"/>
              <a:pathLst>
                <a:path w="10487" h="10486" extrusionOk="0">
                  <a:moveTo>
                    <a:pt x="5243" y="3701"/>
                  </a:moveTo>
                  <a:cubicBezTo>
                    <a:pt x="6094" y="3701"/>
                    <a:pt x="6785" y="4393"/>
                    <a:pt x="6785" y="5243"/>
                  </a:cubicBezTo>
                  <a:cubicBezTo>
                    <a:pt x="6785" y="6092"/>
                    <a:pt x="6094" y="6784"/>
                    <a:pt x="5243" y="6784"/>
                  </a:cubicBezTo>
                  <a:cubicBezTo>
                    <a:pt x="4394" y="6784"/>
                    <a:pt x="3702" y="6092"/>
                    <a:pt x="3702" y="5243"/>
                  </a:cubicBezTo>
                  <a:cubicBezTo>
                    <a:pt x="3702" y="4393"/>
                    <a:pt x="4394" y="3701"/>
                    <a:pt x="5243" y="3701"/>
                  </a:cubicBezTo>
                  <a:close/>
                  <a:moveTo>
                    <a:pt x="1" y="1"/>
                  </a:moveTo>
                  <a:lnTo>
                    <a:pt x="1" y="2276"/>
                  </a:lnTo>
                  <a:lnTo>
                    <a:pt x="930" y="3206"/>
                  </a:lnTo>
                  <a:lnTo>
                    <a:pt x="930" y="4315"/>
                  </a:lnTo>
                  <a:lnTo>
                    <a:pt x="936" y="4315"/>
                  </a:lnTo>
                  <a:cubicBezTo>
                    <a:pt x="471" y="4712"/>
                    <a:pt x="199" y="5020"/>
                    <a:pt x="184" y="5039"/>
                  </a:cubicBezTo>
                  <a:lnTo>
                    <a:pt x="4" y="5243"/>
                  </a:lnTo>
                  <a:lnTo>
                    <a:pt x="184" y="5447"/>
                  </a:lnTo>
                  <a:cubicBezTo>
                    <a:pt x="200" y="5465"/>
                    <a:pt x="471" y="5773"/>
                    <a:pt x="936" y="6171"/>
                  </a:cubicBezTo>
                  <a:lnTo>
                    <a:pt x="930" y="6171"/>
                  </a:lnTo>
                  <a:lnTo>
                    <a:pt x="930" y="7276"/>
                  </a:lnTo>
                  <a:lnTo>
                    <a:pt x="1" y="8201"/>
                  </a:lnTo>
                  <a:lnTo>
                    <a:pt x="1" y="10485"/>
                  </a:lnTo>
                  <a:lnTo>
                    <a:pt x="630" y="10485"/>
                  </a:lnTo>
                  <a:lnTo>
                    <a:pt x="630" y="8454"/>
                  </a:lnTo>
                  <a:lnTo>
                    <a:pt x="1558" y="7529"/>
                  </a:lnTo>
                  <a:lnTo>
                    <a:pt x="1558" y="6651"/>
                  </a:lnTo>
                  <a:cubicBezTo>
                    <a:pt x="1852" y="6870"/>
                    <a:pt x="2150" y="7065"/>
                    <a:pt x="2459" y="7239"/>
                  </a:cubicBezTo>
                  <a:lnTo>
                    <a:pt x="2459" y="7890"/>
                  </a:lnTo>
                  <a:lnTo>
                    <a:pt x="1558" y="8815"/>
                  </a:lnTo>
                  <a:lnTo>
                    <a:pt x="1558" y="10485"/>
                  </a:lnTo>
                  <a:lnTo>
                    <a:pt x="2159" y="10485"/>
                  </a:lnTo>
                  <a:lnTo>
                    <a:pt x="2159" y="9071"/>
                  </a:lnTo>
                  <a:lnTo>
                    <a:pt x="3087" y="8146"/>
                  </a:lnTo>
                  <a:lnTo>
                    <a:pt x="3087" y="7539"/>
                  </a:lnTo>
                  <a:cubicBezTo>
                    <a:pt x="3398" y="7673"/>
                    <a:pt x="3708" y="7779"/>
                    <a:pt x="4015" y="7858"/>
                  </a:cubicBezTo>
                  <a:lnTo>
                    <a:pt x="4015" y="8507"/>
                  </a:lnTo>
                  <a:lnTo>
                    <a:pt x="3087" y="9432"/>
                  </a:lnTo>
                  <a:lnTo>
                    <a:pt x="3087" y="10485"/>
                  </a:lnTo>
                  <a:lnTo>
                    <a:pt x="3688" y="10485"/>
                  </a:lnTo>
                  <a:lnTo>
                    <a:pt x="3688" y="9687"/>
                  </a:lnTo>
                  <a:lnTo>
                    <a:pt x="4616" y="8762"/>
                  </a:lnTo>
                  <a:lnTo>
                    <a:pt x="4616" y="7977"/>
                  </a:lnTo>
                  <a:cubicBezTo>
                    <a:pt x="4823" y="8003"/>
                    <a:pt x="5026" y="8017"/>
                    <a:pt x="5230" y="8017"/>
                  </a:cubicBezTo>
                  <a:cubicBezTo>
                    <a:pt x="5432" y="8017"/>
                    <a:pt x="5635" y="8004"/>
                    <a:pt x="5845" y="7977"/>
                  </a:cubicBezTo>
                  <a:lnTo>
                    <a:pt x="5845" y="8762"/>
                  </a:lnTo>
                  <a:lnTo>
                    <a:pt x="6773" y="9687"/>
                  </a:lnTo>
                  <a:lnTo>
                    <a:pt x="6773" y="10485"/>
                  </a:lnTo>
                  <a:lnTo>
                    <a:pt x="7401" y="10485"/>
                  </a:lnTo>
                  <a:lnTo>
                    <a:pt x="7401" y="9432"/>
                  </a:lnTo>
                  <a:lnTo>
                    <a:pt x="6473" y="8507"/>
                  </a:lnTo>
                  <a:lnTo>
                    <a:pt x="6473" y="7858"/>
                  </a:lnTo>
                  <a:cubicBezTo>
                    <a:pt x="6781" y="7779"/>
                    <a:pt x="7090" y="7673"/>
                    <a:pt x="7401" y="7539"/>
                  </a:cubicBezTo>
                  <a:lnTo>
                    <a:pt x="7401" y="8146"/>
                  </a:lnTo>
                  <a:lnTo>
                    <a:pt x="8329" y="9071"/>
                  </a:lnTo>
                  <a:lnTo>
                    <a:pt x="8329" y="10485"/>
                  </a:lnTo>
                  <a:lnTo>
                    <a:pt x="8930" y="10485"/>
                  </a:lnTo>
                  <a:lnTo>
                    <a:pt x="8930" y="8815"/>
                  </a:lnTo>
                  <a:lnTo>
                    <a:pt x="8029" y="7890"/>
                  </a:lnTo>
                  <a:lnTo>
                    <a:pt x="8029" y="7239"/>
                  </a:lnTo>
                  <a:cubicBezTo>
                    <a:pt x="8339" y="7065"/>
                    <a:pt x="8637" y="6869"/>
                    <a:pt x="8930" y="6651"/>
                  </a:cubicBezTo>
                  <a:lnTo>
                    <a:pt x="8930" y="7527"/>
                  </a:lnTo>
                  <a:lnTo>
                    <a:pt x="9858" y="8455"/>
                  </a:lnTo>
                  <a:lnTo>
                    <a:pt x="9858" y="10485"/>
                  </a:lnTo>
                  <a:lnTo>
                    <a:pt x="10487" y="10485"/>
                  </a:lnTo>
                  <a:lnTo>
                    <a:pt x="10487" y="8209"/>
                  </a:lnTo>
                  <a:lnTo>
                    <a:pt x="9557" y="7281"/>
                  </a:lnTo>
                  <a:lnTo>
                    <a:pt x="9557" y="6171"/>
                  </a:lnTo>
                  <a:lnTo>
                    <a:pt x="9553" y="6171"/>
                  </a:lnTo>
                  <a:cubicBezTo>
                    <a:pt x="10017" y="5773"/>
                    <a:pt x="10289" y="5465"/>
                    <a:pt x="10304" y="5447"/>
                  </a:cubicBezTo>
                  <a:lnTo>
                    <a:pt x="10484" y="5243"/>
                  </a:lnTo>
                  <a:lnTo>
                    <a:pt x="10304" y="5038"/>
                  </a:lnTo>
                  <a:cubicBezTo>
                    <a:pt x="10289" y="5020"/>
                    <a:pt x="10017" y="4712"/>
                    <a:pt x="9553" y="4314"/>
                  </a:cubicBezTo>
                  <a:lnTo>
                    <a:pt x="9557" y="4314"/>
                  </a:lnTo>
                  <a:lnTo>
                    <a:pt x="9557" y="3204"/>
                  </a:lnTo>
                  <a:lnTo>
                    <a:pt x="10487" y="2276"/>
                  </a:lnTo>
                  <a:lnTo>
                    <a:pt x="10487" y="1"/>
                  </a:lnTo>
                  <a:lnTo>
                    <a:pt x="9858" y="1"/>
                  </a:lnTo>
                  <a:lnTo>
                    <a:pt x="9858" y="2031"/>
                  </a:lnTo>
                  <a:lnTo>
                    <a:pt x="8930" y="2956"/>
                  </a:lnTo>
                  <a:lnTo>
                    <a:pt x="8930" y="3835"/>
                  </a:lnTo>
                  <a:cubicBezTo>
                    <a:pt x="8638" y="3616"/>
                    <a:pt x="8339" y="3421"/>
                    <a:pt x="8029" y="3246"/>
                  </a:cubicBezTo>
                  <a:lnTo>
                    <a:pt x="8029" y="2596"/>
                  </a:lnTo>
                  <a:lnTo>
                    <a:pt x="8930" y="1670"/>
                  </a:lnTo>
                  <a:lnTo>
                    <a:pt x="8930" y="1"/>
                  </a:lnTo>
                  <a:lnTo>
                    <a:pt x="8329" y="1"/>
                  </a:lnTo>
                  <a:lnTo>
                    <a:pt x="8329" y="1415"/>
                  </a:lnTo>
                  <a:lnTo>
                    <a:pt x="7401" y="2340"/>
                  </a:lnTo>
                  <a:lnTo>
                    <a:pt x="7401" y="2946"/>
                  </a:lnTo>
                  <a:cubicBezTo>
                    <a:pt x="7090" y="2813"/>
                    <a:pt x="6779" y="2706"/>
                    <a:pt x="6473" y="2629"/>
                  </a:cubicBezTo>
                  <a:lnTo>
                    <a:pt x="6473" y="1979"/>
                  </a:lnTo>
                  <a:lnTo>
                    <a:pt x="7401" y="1054"/>
                  </a:lnTo>
                  <a:lnTo>
                    <a:pt x="7401" y="1"/>
                  </a:lnTo>
                  <a:lnTo>
                    <a:pt x="6800" y="1"/>
                  </a:lnTo>
                  <a:lnTo>
                    <a:pt x="6800" y="798"/>
                  </a:lnTo>
                  <a:lnTo>
                    <a:pt x="5872" y="1723"/>
                  </a:lnTo>
                  <a:lnTo>
                    <a:pt x="5872" y="2510"/>
                  </a:lnTo>
                  <a:cubicBezTo>
                    <a:pt x="5660" y="2482"/>
                    <a:pt x="5452" y="2468"/>
                    <a:pt x="5244" y="2468"/>
                  </a:cubicBezTo>
                  <a:cubicBezTo>
                    <a:pt x="5038" y="2468"/>
                    <a:pt x="4831" y="2482"/>
                    <a:pt x="4616" y="2510"/>
                  </a:cubicBezTo>
                  <a:lnTo>
                    <a:pt x="4616" y="1723"/>
                  </a:lnTo>
                  <a:lnTo>
                    <a:pt x="3688" y="798"/>
                  </a:lnTo>
                  <a:lnTo>
                    <a:pt x="3688" y="1"/>
                  </a:lnTo>
                  <a:lnTo>
                    <a:pt x="3087" y="1"/>
                  </a:lnTo>
                  <a:lnTo>
                    <a:pt x="3087" y="1054"/>
                  </a:lnTo>
                  <a:lnTo>
                    <a:pt x="4015" y="1979"/>
                  </a:lnTo>
                  <a:lnTo>
                    <a:pt x="4015" y="2629"/>
                  </a:lnTo>
                  <a:cubicBezTo>
                    <a:pt x="3708" y="2706"/>
                    <a:pt x="3398" y="2813"/>
                    <a:pt x="3087" y="2946"/>
                  </a:cubicBezTo>
                  <a:lnTo>
                    <a:pt x="3087" y="2340"/>
                  </a:lnTo>
                  <a:lnTo>
                    <a:pt x="2159" y="1415"/>
                  </a:lnTo>
                  <a:lnTo>
                    <a:pt x="2159" y="1"/>
                  </a:lnTo>
                  <a:lnTo>
                    <a:pt x="1558" y="1"/>
                  </a:lnTo>
                  <a:lnTo>
                    <a:pt x="1558" y="1670"/>
                  </a:lnTo>
                  <a:lnTo>
                    <a:pt x="2459" y="2596"/>
                  </a:lnTo>
                  <a:lnTo>
                    <a:pt x="2459" y="3246"/>
                  </a:lnTo>
                  <a:cubicBezTo>
                    <a:pt x="2148" y="3420"/>
                    <a:pt x="1851" y="3616"/>
                    <a:pt x="1558" y="3835"/>
                  </a:cubicBezTo>
                  <a:lnTo>
                    <a:pt x="1558" y="2959"/>
                  </a:lnTo>
                  <a:lnTo>
                    <a:pt x="630" y="2029"/>
                  </a:lnTo>
                  <a:lnTo>
                    <a:pt x="630" y="1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390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/>
          <p:nvPr/>
        </p:nvSpPr>
        <p:spPr>
          <a:xfrm>
            <a:off x="2699074" y="3228634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5069256" y="1397518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713225" y="1388200"/>
            <a:ext cx="3594900" cy="14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1403308" y="1543600"/>
            <a:ext cx="2904817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Implement a Scalable System</a:t>
            </a:r>
            <a:endParaRPr sz="1800" dirty="0"/>
          </a:p>
        </p:txBody>
      </p:sp>
      <p:sp>
        <p:nvSpPr>
          <p:cNvPr id="375" name="Google Shape;375;p36"/>
          <p:cNvSpPr txBox="1">
            <a:spLocks noGrp="1"/>
          </p:cNvSpPr>
          <p:nvPr>
            <p:ph type="subTitle" idx="1"/>
          </p:nvPr>
        </p:nvSpPr>
        <p:spPr>
          <a:xfrm>
            <a:off x="886154" y="1752538"/>
            <a:ext cx="3421971" cy="1155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Oswald" panose="00000500000000000000" pitchFamily="2" charset="0"/>
              </a:rPr>
              <a:t>Design an RFID-based system that can be expanded to accommodate more features as needed.</a:t>
            </a:r>
          </a:p>
        </p:txBody>
      </p:sp>
      <p:sp>
        <p:nvSpPr>
          <p:cNvPr id="376" name="Google Shape;376;p36"/>
          <p:cNvSpPr txBox="1">
            <a:spLocks noGrp="1"/>
          </p:cNvSpPr>
          <p:nvPr>
            <p:ph type="title" idx="2"/>
          </p:nvPr>
        </p:nvSpPr>
        <p:spPr>
          <a:xfrm>
            <a:off x="3436946" y="3384034"/>
            <a:ext cx="2857027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Personal Finance Management Tool</a:t>
            </a:r>
          </a:p>
        </p:txBody>
      </p:sp>
      <p:sp>
        <p:nvSpPr>
          <p:cNvPr id="377" name="Google Shape;377;p36"/>
          <p:cNvSpPr txBox="1">
            <a:spLocks noGrp="1"/>
          </p:cNvSpPr>
          <p:nvPr>
            <p:ph type="subTitle" idx="3"/>
          </p:nvPr>
        </p:nvSpPr>
        <p:spPr>
          <a:xfrm>
            <a:off x="3126165" y="3843288"/>
            <a:ext cx="3332111" cy="677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Oswald" panose="00000500000000000000" pitchFamily="2" charset="0"/>
              </a:rPr>
              <a:t>The web application provides personalized financial tips and tracking tools, helping students manage their budgets effectively</a:t>
            </a:r>
          </a:p>
        </p:txBody>
      </p:sp>
      <p:sp>
        <p:nvSpPr>
          <p:cNvPr id="384" name="Google Shape;384;p36"/>
          <p:cNvSpPr txBox="1">
            <a:spLocks noGrp="1"/>
          </p:cNvSpPr>
          <p:nvPr>
            <p:ph type="title" idx="4"/>
          </p:nvPr>
        </p:nvSpPr>
        <p:spPr>
          <a:xfrm>
            <a:off x="5778966" y="1543989"/>
            <a:ext cx="2864585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swald" panose="00000500000000000000" pitchFamily="2" charset="0"/>
              </a:rPr>
              <a:t>Web Application Integration</a:t>
            </a:r>
          </a:p>
        </p:txBody>
      </p:sp>
      <p:sp>
        <p:nvSpPr>
          <p:cNvPr id="385" name="Google Shape;385;p36"/>
          <p:cNvSpPr txBox="1">
            <a:spLocks noGrp="1"/>
          </p:cNvSpPr>
          <p:nvPr>
            <p:ph type="subTitle" idx="5"/>
          </p:nvPr>
        </p:nvSpPr>
        <p:spPr>
          <a:xfrm>
            <a:off x="5646163" y="1890183"/>
            <a:ext cx="2777838" cy="9509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Oswald" panose="00000500000000000000" pitchFamily="2" charset="0"/>
              </a:rPr>
              <a:t>Users can monitor their transactions and balances in real-time via a web application, allowing for better financial management.</a:t>
            </a:r>
          </a:p>
        </p:txBody>
      </p: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Proposed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Solution </a:t>
            </a:r>
          </a:p>
        </p:txBody>
      </p:sp>
      <p:grpSp>
        <p:nvGrpSpPr>
          <p:cNvPr id="404" name="Google Shape;404;p36"/>
          <p:cNvGrpSpPr/>
          <p:nvPr/>
        </p:nvGrpSpPr>
        <p:grpSpPr>
          <a:xfrm>
            <a:off x="720000" y="3089050"/>
            <a:ext cx="1600800" cy="1600800"/>
            <a:chOff x="720000" y="3089050"/>
            <a:chExt cx="1600800" cy="1600800"/>
          </a:xfrm>
        </p:grpSpPr>
        <p:sp>
          <p:nvSpPr>
            <p:cNvPr id="405" name="Google Shape;405;p36"/>
            <p:cNvSpPr/>
            <p:nvPr/>
          </p:nvSpPr>
          <p:spPr>
            <a:xfrm>
              <a:off x="720000" y="3089050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06" name="Google Shape;406;p36"/>
            <p:cNvSpPr/>
            <p:nvPr/>
          </p:nvSpPr>
          <p:spPr>
            <a:xfrm rot="5400000">
              <a:off x="823981" y="3192879"/>
              <a:ext cx="1392900" cy="1392900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1386833" y="3751320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08" name="Google Shape;408;p36"/>
            <p:cNvSpPr/>
            <p:nvPr/>
          </p:nvSpPr>
          <p:spPr>
            <a:xfrm rot="-3600057">
              <a:off x="1109401" y="3473975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36"/>
          <p:cNvGrpSpPr/>
          <p:nvPr/>
        </p:nvGrpSpPr>
        <p:grpSpPr>
          <a:xfrm>
            <a:off x="6672250" y="2933623"/>
            <a:ext cx="1902600" cy="1902600"/>
            <a:chOff x="6672250" y="2933623"/>
            <a:chExt cx="1902600" cy="1902600"/>
          </a:xfrm>
        </p:grpSpPr>
        <p:sp>
          <p:nvSpPr>
            <p:cNvPr id="410" name="Google Shape;410;p36"/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1" name="Google Shape;411;p36"/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413" name="Google Shape;413;p36"/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215;p119">
            <a:extLst>
              <a:ext uri="{FF2B5EF4-FFF2-40B4-BE49-F238E27FC236}">
                <a16:creationId xmlns:a16="http://schemas.microsoft.com/office/drawing/2014/main" id="{469F8986-0FA2-EDA4-5ED8-215296B93186}"/>
              </a:ext>
            </a:extLst>
          </p:cNvPr>
          <p:cNvGrpSpPr/>
          <p:nvPr/>
        </p:nvGrpSpPr>
        <p:grpSpPr>
          <a:xfrm>
            <a:off x="885260" y="1487281"/>
            <a:ext cx="406467" cy="406395"/>
            <a:chOff x="3245475" y="2656700"/>
            <a:chExt cx="428175" cy="428100"/>
          </a:xfrm>
          <a:solidFill>
            <a:schemeClr val="accent1"/>
          </a:solidFill>
        </p:grpSpPr>
        <p:sp>
          <p:nvSpPr>
            <p:cNvPr id="19" name="Google Shape;4216;p119">
              <a:extLst>
                <a:ext uri="{FF2B5EF4-FFF2-40B4-BE49-F238E27FC236}">
                  <a16:creationId xmlns:a16="http://schemas.microsoft.com/office/drawing/2014/main" id="{38FE9E84-52B3-3E7D-C3D6-63D168ACADA5}"/>
                </a:ext>
              </a:extLst>
            </p:cNvPr>
            <p:cNvSpPr/>
            <p:nvPr/>
          </p:nvSpPr>
          <p:spPr>
            <a:xfrm>
              <a:off x="3245475" y="2656700"/>
              <a:ext cx="428175" cy="428100"/>
            </a:xfrm>
            <a:custGeom>
              <a:avLst/>
              <a:gdLst/>
              <a:ahLst/>
              <a:cxnLst/>
              <a:rect l="l" t="t" r="r" b="b"/>
              <a:pathLst>
                <a:path w="17127" h="17124" extrusionOk="0">
                  <a:moveTo>
                    <a:pt x="11068" y="7490"/>
                  </a:moveTo>
                  <a:cubicBezTo>
                    <a:pt x="11230" y="7490"/>
                    <a:pt x="11361" y="7621"/>
                    <a:pt x="11361" y="7783"/>
                  </a:cubicBezTo>
                  <a:lnTo>
                    <a:pt x="11361" y="8294"/>
                  </a:lnTo>
                  <a:lnTo>
                    <a:pt x="5764" y="8294"/>
                  </a:lnTo>
                  <a:lnTo>
                    <a:pt x="5764" y="7783"/>
                  </a:lnTo>
                  <a:cubicBezTo>
                    <a:pt x="5764" y="7621"/>
                    <a:pt x="5895" y="7490"/>
                    <a:pt x="6057" y="7490"/>
                  </a:cubicBezTo>
                  <a:close/>
                  <a:moveTo>
                    <a:pt x="8429" y="668"/>
                  </a:moveTo>
                  <a:cubicBezTo>
                    <a:pt x="10435" y="668"/>
                    <a:pt x="12248" y="1933"/>
                    <a:pt x="12940" y="3814"/>
                  </a:cubicBezTo>
                  <a:cubicBezTo>
                    <a:pt x="12989" y="3947"/>
                    <a:pt x="13114" y="4034"/>
                    <a:pt x="13254" y="4034"/>
                  </a:cubicBezTo>
                  <a:cubicBezTo>
                    <a:pt x="13266" y="4034"/>
                    <a:pt x="13278" y="4033"/>
                    <a:pt x="13290" y="4032"/>
                  </a:cubicBezTo>
                  <a:cubicBezTo>
                    <a:pt x="13350" y="4025"/>
                    <a:pt x="13412" y="4022"/>
                    <a:pt x="13475" y="4022"/>
                  </a:cubicBezTo>
                  <a:cubicBezTo>
                    <a:pt x="13476" y="4022"/>
                    <a:pt x="13476" y="4022"/>
                    <a:pt x="13477" y="4022"/>
                  </a:cubicBezTo>
                  <a:cubicBezTo>
                    <a:pt x="14590" y="4022"/>
                    <a:pt x="15415" y="5055"/>
                    <a:pt x="15170" y="6141"/>
                  </a:cubicBezTo>
                  <a:cubicBezTo>
                    <a:pt x="15134" y="6301"/>
                    <a:pt x="15219" y="6463"/>
                    <a:pt x="15371" y="6524"/>
                  </a:cubicBezTo>
                  <a:cubicBezTo>
                    <a:pt x="16141" y="6836"/>
                    <a:pt x="16583" y="7651"/>
                    <a:pt x="16423" y="8467"/>
                  </a:cubicBezTo>
                  <a:cubicBezTo>
                    <a:pt x="16264" y="9282"/>
                    <a:pt x="15549" y="9871"/>
                    <a:pt x="14718" y="9871"/>
                  </a:cubicBezTo>
                  <a:lnTo>
                    <a:pt x="12030" y="9871"/>
                  </a:lnTo>
                  <a:lnTo>
                    <a:pt x="12030" y="7783"/>
                  </a:lnTo>
                  <a:cubicBezTo>
                    <a:pt x="12030" y="7253"/>
                    <a:pt x="11598" y="6823"/>
                    <a:pt x="11068" y="6823"/>
                  </a:cubicBezTo>
                  <a:lnTo>
                    <a:pt x="6057" y="6823"/>
                  </a:lnTo>
                  <a:cubicBezTo>
                    <a:pt x="5525" y="6823"/>
                    <a:pt x="5095" y="7253"/>
                    <a:pt x="5095" y="7783"/>
                  </a:cubicBezTo>
                  <a:lnTo>
                    <a:pt x="5095" y="9872"/>
                  </a:lnTo>
                  <a:lnTo>
                    <a:pt x="3227" y="9872"/>
                  </a:lnTo>
                  <a:cubicBezTo>
                    <a:pt x="1817" y="9872"/>
                    <a:pt x="670" y="8726"/>
                    <a:pt x="670" y="7315"/>
                  </a:cubicBezTo>
                  <a:cubicBezTo>
                    <a:pt x="670" y="5905"/>
                    <a:pt x="1817" y="4760"/>
                    <a:pt x="3227" y="4760"/>
                  </a:cubicBezTo>
                  <a:cubicBezTo>
                    <a:pt x="3264" y="4760"/>
                    <a:pt x="3302" y="4760"/>
                    <a:pt x="3340" y="4762"/>
                  </a:cubicBezTo>
                  <a:lnTo>
                    <a:pt x="3376" y="4763"/>
                  </a:lnTo>
                  <a:lnTo>
                    <a:pt x="3381" y="4763"/>
                  </a:lnTo>
                  <a:cubicBezTo>
                    <a:pt x="3690" y="4781"/>
                    <a:pt x="3996" y="4857"/>
                    <a:pt x="4279" y="4984"/>
                  </a:cubicBezTo>
                  <a:cubicBezTo>
                    <a:pt x="4321" y="5004"/>
                    <a:pt x="4369" y="5014"/>
                    <a:pt x="4416" y="5014"/>
                  </a:cubicBezTo>
                  <a:cubicBezTo>
                    <a:pt x="4573" y="5014"/>
                    <a:pt x="4711" y="4904"/>
                    <a:pt x="4743" y="4750"/>
                  </a:cubicBezTo>
                  <a:cubicBezTo>
                    <a:pt x="4776" y="4596"/>
                    <a:pt x="4698" y="4439"/>
                    <a:pt x="4554" y="4374"/>
                  </a:cubicBezTo>
                  <a:cubicBezTo>
                    <a:pt x="4316" y="4268"/>
                    <a:pt x="4066" y="4189"/>
                    <a:pt x="3811" y="4143"/>
                  </a:cubicBezTo>
                  <a:cubicBezTo>
                    <a:pt x="4395" y="2110"/>
                    <a:pt x="6281" y="668"/>
                    <a:pt x="8429" y="668"/>
                  </a:cubicBezTo>
                  <a:close/>
                  <a:moveTo>
                    <a:pt x="11361" y="8963"/>
                  </a:moveTo>
                  <a:lnTo>
                    <a:pt x="11361" y="14983"/>
                  </a:lnTo>
                  <a:lnTo>
                    <a:pt x="5764" y="14983"/>
                  </a:lnTo>
                  <a:lnTo>
                    <a:pt x="5764" y="8963"/>
                  </a:lnTo>
                  <a:close/>
                  <a:moveTo>
                    <a:pt x="11361" y="15651"/>
                  </a:moveTo>
                  <a:lnTo>
                    <a:pt x="11361" y="16163"/>
                  </a:lnTo>
                  <a:cubicBezTo>
                    <a:pt x="11361" y="16323"/>
                    <a:pt x="11230" y="16454"/>
                    <a:pt x="11068" y="16454"/>
                  </a:cubicBezTo>
                  <a:lnTo>
                    <a:pt x="6057" y="16454"/>
                  </a:lnTo>
                  <a:cubicBezTo>
                    <a:pt x="5895" y="16454"/>
                    <a:pt x="5764" y="16323"/>
                    <a:pt x="5764" y="16163"/>
                  </a:cubicBezTo>
                  <a:lnTo>
                    <a:pt x="5764" y="15651"/>
                  </a:lnTo>
                  <a:close/>
                  <a:moveTo>
                    <a:pt x="8431" y="0"/>
                  </a:moveTo>
                  <a:cubicBezTo>
                    <a:pt x="8301" y="0"/>
                    <a:pt x="8171" y="5"/>
                    <a:pt x="8040" y="14"/>
                  </a:cubicBezTo>
                  <a:cubicBezTo>
                    <a:pt x="5699" y="181"/>
                    <a:pt x="3724" y="1822"/>
                    <a:pt x="3130" y="4093"/>
                  </a:cubicBezTo>
                  <a:cubicBezTo>
                    <a:pt x="1396" y="4143"/>
                    <a:pt x="1" y="5570"/>
                    <a:pt x="1" y="7315"/>
                  </a:cubicBezTo>
                  <a:cubicBezTo>
                    <a:pt x="1" y="9094"/>
                    <a:pt x="1447" y="10540"/>
                    <a:pt x="3227" y="10540"/>
                  </a:cubicBezTo>
                  <a:lnTo>
                    <a:pt x="5095" y="10540"/>
                  </a:lnTo>
                  <a:lnTo>
                    <a:pt x="5095" y="16163"/>
                  </a:lnTo>
                  <a:cubicBezTo>
                    <a:pt x="5095" y="16693"/>
                    <a:pt x="5525" y="17123"/>
                    <a:pt x="6055" y="17123"/>
                  </a:cubicBezTo>
                  <a:lnTo>
                    <a:pt x="11068" y="17123"/>
                  </a:lnTo>
                  <a:cubicBezTo>
                    <a:pt x="11598" y="17123"/>
                    <a:pt x="12028" y="16693"/>
                    <a:pt x="12028" y="16163"/>
                  </a:cubicBezTo>
                  <a:lnTo>
                    <a:pt x="12028" y="10540"/>
                  </a:lnTo>
                  <a:lnTo>
                    <a:pt x="14718" y="10540"/>
                  </a:lnTo>
                  <a:cubicBezTo>
                    <a:pt x="16045" y="10540"/>
                    <a:pt x="17125" y="9462"/>
                    <a:pt x="17125" y="8135"/>
                  </a:cubicBezTo>
                  <a:cubicBezTo>
                    <a:pt x="17126" y="7252"/>
                    <a:pt x="16644" y="6440"/>
                    <a:pt x="15866" y="6021"/>
                  </a:cubicBezTo>
                  <a:cubicBezTo>
                    <a:pt x="15876" y="5935"/>
                    <a:pt x="15881" y="5848"/>
                    <a:pt x="15881" y="5760"/>
                  </a:cubicBezTo>
                  <a:cubicBezTo>
                    <a:pt x="15881" y="4434"/>
                    <a:pt x="14803" y="3356"/>
                    <a:pt x="13478" y="3355"/>
                  </a:cubicBezTo>
                  <a:cubicBezTo>
                    <a:pt x="12619" y="1311"/>
                    <a:pt x="10622" y="0"/>
                    <a:pt x="8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217;p119">
              <a:extLst>
                <a:ext uri="{FF2B5EF4-FFF2-40B4-BE49-F238E27FC236}">
                  <a16:creationId xmlns:a16="http://schemas.microsoft.com/office/drawing/2014/main" id="{373EE8A9-9350-1D10-5257-241B8132ABC9}"/>
                </a:ext>
              </a:extLst>
            </p:cNvPr>
            <p:cNvSpPr/>
            <p:nvPr/>
          </p:nvSpPr>
          <p:spPr>
            <a:xfrm>
              <a:off x="3371700" y="2784250"/>
              <a:ext cx="18925" cy="16925"/>
            </a:xfrm>
            <a:custGeom>
              <a:avLst/>
              <a:gdLst/>
              <a:ahLst/>
              <a:cxnLst/>
              <a:rect l="l" t="t" r="r" b="b"/>
              <a:pathLst>
                <a:path w="757" h="677" extrusionOk="0">
                  <a:moveTo>
                    <a:pt x="375" y="0"/>
                  </a:moveTo>
                  <a:cubicBezTo>
                    <a:pt x="298" y="0"/>
                    <a:pt x="220" y="27"/>
                    <a:pt x="157" y="82"/>
                  </a:cubicBezTo>
                  <a:cubicBezTo>
                    <a:pt x="17" y="201"/>
                    <a:pt x="0" y="412"/>
                    <a:pt x="121" y="553"/>
                  </a:cubicBezTo>
                  <a:lnTo>
                    <a:pt x="126" y="558"/>
                  </a:lnTo>
                  <a:cubicBezTo>
                    <a:pt x="193" y="636"/>
                    <a:pt x="287" y="676"/>
                    <a:pt x="382" y="676"/>
                  </a:cubicBezTo>
                  <a:cubicBezTo>
                    <a:pt x="458" y="676"/>
                    <a:pt x="535" y="650"/>
                    <a:pt x="597" y="597"/>
                  </a:cubicBezTo>
                  <a:cubicBezTo>
                    <a:pt x="738" y="478"/>
                    <a:pt x="756" y="267"/>
                    <a:pt x="637" y="126"/>
                  </a:cubicBezTo>
                  <a:lnTo>
                    <a:pt x="629" y="116"/>
                  </a:lnTo>
                  <a:cubicBezTo>
                    <a:pt x="562" y="40"/>
                    <a:pt x="469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18;p119">
              <a:extLst>
                <a:ext uri="{FF2B5EF4-FFF2-40B4-BE49-F238E27FC236}">
                  <a16:creationId xmlns:a16="http://schemas.microsoft.com/office/drawing/2014/main" id="{1EFF8B13-AF98-4821-3288-171F5A58FFE7}"/>
                </a:ext>
              </a:extLst>
            </p:cNvPr>
            <p:cNvSpPr/>
            <p:nvPr/>
          </p:nvSpPr>
          <p:spPr>
            <a:xfrm>
              <a:off x="3450550" y="3049100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57" y="1"/>
                  </a:moveTo>
                  <a:cubicBezTo>
                    <a:pt x="198" y="1"/>
                    <a:pt x="62" y="113"/>
                    <a:pt x="32" y="269"/>
                  </a:cubicBezTo>
                  <a:cubicBezTo>
                    <a:pt x="0" y="426"/>
                    <a:pt x="84" y="581"/>
                    <a:pt x="231" y="644"/>
                  </a:cubicBezTo>
                  <a:cubicBezTo>
                    <a:pt x="272" y="660"/>
                    <a:pt x="315" y="669"/>
                    <a:pt x="358" y="669"/>
                  </a:cubicBezTo>
                  <a:cubicBezTo>
                    <a:pt x="467" y="669"/>
                    <a:pt x="573" y="615"/>
                    <a:pt x="637" y="519"/>
                  </a:cubicBezTo>
                  <a:cubicBezTo>
                    <a:pt x="727" y="387"/>
                    <a:pt x="709" y="210"/>
                    <a:pt x="596" y="97"/>
                  </a:cubicBezTo>
                  <a:cubicBezTo>
                    <a:pt x="534" y="35"/>
                    <a:pt x="449" y="1"/>
                    <a:pt x="360" y="1"/>
                  </a:cubicBezTo>
                  <a:cubicBezTo>
                    <a:pt x="359" y="1"/>
                    <a:pt x="358" y="1"/>
                    <a:pt x="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19;p119">
              <a:extLst>
                <a:ext uri="{FF2B5EF4-FFF2-40B4-BE49-F238E27FC236}">
                  <a16:creationId xmlns:a16="http://schemas.microsoft.com/office/drawing/2014/main" id="{3AE4ED6C-2612-09F5-3D94-731C726891B6}"/>
                </a:ext>
              </a:extLst>
            </p:cNvPr>
            <p:cNvSpPr/>
            <p:nvPr/>
          </p:nvSpPr>
          <p:spPr>
            <a:xfrm>
              <a:off x="3406900" y="2920625"/>
              <a:ext cx="105150" cy="34725"/>
            </a:xfrm>
            <a:custGeom>
              <a:avLst/>
              <a:gdLst/>
              <a:ahLst/>
              <a:cxnLst/>
              <a:rect l="l" t="t" r="r" b="b"/>
              <a:pathLst>
                <a:path w="4206" h="1389" extrusionOk="0">
                  <a:moveTo>
                    <a:pt x="2106" y="0"/>
                  </a:moveTo>
                  <a:cubicBezTo>
                    <a:pt x="1391" y="0"/>
                    <a:pt x="677" y="273"/>
                    <a:pt x="132" y="817"/>
                  </a:cubicBezTo>
                  <a:cubicBezTo>
                    <a:pt x="1" y="948"/>
                    <a:pt x="1" y="1161"/>
                    <a:pt x="132" y="1290"/>
                  </a:cubicBezTo>
                  <a:cubicBezTo>
                    <a:pt x="197" y="1356"/>
                    <a:pt x="283" y="1388"/>
                    <a:pt x="369" y="1388"/>
                  </a:cubicBezTo>
                  <a:cubicBezTo>
                    <a:pt x="454" y="1388"/>
                    <a:pt x="539" y="1356"/>
                    <a:pt x="605" y="1292"/>
                  </a:cubicBezTo>
                  <a:cubicBezTo>
                    <a:pt x="1019" y="877"/>
                    <a:pt x="1562" y="670"/>
                    <a:pt x="2106" y="670"/>
                  </a:cubicBezTo>
                  <a:cubicBezTo>
                    <a:pt x="2649" y="670"/>
                    <a:pt x="3192" y="877"/>
                    <a:pt x="3607" y="1292"/>
                  </a:cubicBezTo>
                  <a:cubicBezTo>
                    <a:pt x="3671" y="1353"/>
                    <a:pt x="3754" y="1384"/>
                    <a:pt x="3837" y="1384"/>
                  </a:cubicBezTo>
                  <a:cubicBezTo>
                    <a:pt x="3923" y="1384"/>
                    <a:pt x="4009" y="1351"/>
                    <a:pt x="4075" y="1285"/>
                  </a:cubicBezTo>
                  <a:cubicBezTo>
                    <a:pt x="4202" y="1158"/>
                    <a:pt x="4205" y="950"/>
                    <a:pt x="4079" y="817"/>
                  </a:cubicBezTo>
                  <a:cubicBezTo>
                    <a:pt x="3535" y="273"/>
                    <a:pt x="2820" y="0"/>
                    <a:pt x="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20;p119">
              <a:extLst>
                <a:ext uri="{FF2B5EF4-FFF2-40B4-BE49-F238E27FC236}">
                  <a16:creationId xmlns:a16="http://schemas.microsoft.com/office/drawing/2014/main" id="{4805320B-D417-4A9A-6FF5-B35A6A94775F}"/>
                </a:ext>
              </a:extLst>
            </p:cNvPr>
            <p:cNvSpPr/>
            <p:nvPr/>
          </p:nvSpPr>
          <p:spPr>
            <a:xfrm>
              <a:off x="3429650" y="2952700"/>
              <a:ext cx="59775" cy="25250"/>
            </a:xfrm>
            <a:custGeom>
              <a:avLst/>
              <a:gdLst/>
              <a:ahLst/>
              <a:cxnLst/>
              <a:rect l="l" t="t" r="r" b="b"/>
              <a:pathLst>
                <a:path w="2391" h="1010" extrusionOk="0">
                  <a:moveTo>
                    <a:pt x="1196" y="0"/>
                  </a:moveTo>
                  <a:cubicBezTo>
                    <a:pt x="810" y="0"/>
                    <a:pt x="423" y="147"/>
                    <a:pt x="128" y="441"/>
                  </a:cubicBezTo>
                  <a:cubicBezTo>
                    <a:pt x="1" y="572"/>
                    <a:pt x="1" y="783"/>
                    <a:pt x="130" y="912"/>
                  </a:cubicBezTo>
                  <a:cubicBezTo>
                    <a:pt x="196" y="977"/>
                    <a:pt x="282" y="1010"/>
                    <a:pt x="368" y="1010"/>
                  </a:cubicBezTo>
                  <a:cubicBezTo>
                    <a:pt x="452" y="1010"/>
                    <a:pt x="536" y="978"/>
                    <a:pt x="601" y="915"/>
                  </a:cubicBezTo>
                  <a:cubicBezTo>
                    <a:pt x="765" y="751"/>
                    <a:pt x="980" y="668"/>
                    <a:pt x="1196" y="668"/>
                  </a:cubicBezTo>
                  <a:cubicBezTo>
                    <a:pt x="1411" y="668"/>
                    <a:pt x="1626" y="751"/>
                    <a:pt x="1790" y="915"/>
                  </a:cubicBezTo>
                  <a:cubicBezTo>
                    <a:pt x="1855" y="978"/>
                    <a:pt x="1939" y="1010"/>
                    <a:pt x="2023" y="1010"/>
                  </a:cubicBezTo>
                  <a:cubicBezTo>
                    <a:pt x="2109" y="1010"/>
                    <a:pt x="2195" y="977"/>
                    <a:pt x="2260" y="912"/>
                  </a:cubicBezTo>
                  <a:cubicBezTo>
                    <a:pt x="2391" y="783"/>
                    <a:pt x="2391" y="572"/>
                    <a:pt x="2263" y="441"/>
                  </a:cubicBezTo>
                  <a:cubicBezTo>
                    <a:pt x="1968" y="147"/>
                    <a:pt x="1582" y="0"/>
                    <a:pt x="11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21;p119">
              <a:extLst>
                <a:ext uri="{FF2B5EF4-FFF2-40B4-BE49-F238E27FC236}">
                  <a16:creationId xmlns:a16="http://schemas.microsoft.com/office/drawing/2014/main" id="{64C18811-4324-97EC-6F2D-B457628A0E3B}"/>
                </a:ext>
              </a:extLst>
            </p:cNvPr>
            <p:cNvSpPr/>
            <p:nvPr/>
          </p:nvSpPr>
          <p:spPr>
            <a:xfrm>
              <a:off x="3450550" y="2982775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60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0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22;p119">
              <a:extLst>
                <a:ext uri="{FF2B5EF4-FFF2-40B4-BE49-F238E27FC236}">
                  <a16:creationId xmlns:a16="http://schemas.microsoft.com/office/drawing/2014/main" id="{A86E92D2-2DDB-DE5E-F583-C53E18C74DAC}"/>
                </a:ext>
              </a:extLst>
            </p:cNvPr>
            <p:cNvSpPr/>
            <p:nvPr/>
          </p:nvSpPr>
          <p:spPr>
            <a:xfrm>
              <a:off x="3565550" y="2981950"/>
              <a:ext cx="62900" cy="72000"/>
            </a:xfrm>
            <a:custGeom>
              <a:avLst/>
              <a:gdLst/>
              <a:ahLst/>
              <a:cxnLst/>
              <a:rect l="l" t="t" r="r" b="b"/>
              <a:pathLst>
                <a:path w="2516" h="2880" extrusionOk="0">
                  <a:moveTo>
                    <a:pt x="2182" y="0"/>
                  </a:moveTo>
                  <a:cubicBezTo>
                    <a:pt x="1997" y="0"/>
                    <a:pt x="1846" y="149"/>
                    <a:pt x="1846" y="334"/>
                  </a:cubicBezTo>
                  <a:lnTo>
                    <a:pt x="1846" y="1638"/>
                  </a:lnTo>
                  <a:lnTo>
                    <a:pt x="1176" y="1638"/>
                  </a:lnTo>
                  <a:lnTo>
                    <a:pt x="1180" y="1635"/>
                  </a:lnTo>
                  <a:cubicBezTo>
                    <a:pt x="1311" y="1504"/>
                    <a:pt x="1311" y="1291"/>
                    <a:pt x="1180" y="1162"/>
                  </a:cubicBezTo>
                  <a:cubicBezTo>
                    <a:pt x="1115" y="1096"/>
                    <a:pt x="1030" y="1064"/>
                    <a:pt x="944" y="1064"/>
                  </a:cubicBezTo>
                  <a:cubicBezTo>
                    <a:pt x="859" y="1064"/>
                    <a:pt x="773" y="1096"/>
                    <a:pt x="708" y="1162"/>
                  </a:cubicBezTo>
                  <a:lnTo>
                    <a:pt x="132" y="1736"/>
                  </a:lnTo>
                  <a:cubicBezTo>
                    <a:pt x="1" y="1867"/>
                    <a:pt x="1" y="2080"/>
                    <a:pt x="132" y="2209"/>
                  </a:cubicBezTo>
                  <a:lnTo>
                    <a:pt x="708" y="2785"/>
                  </a:lnTo>
                  <a:cubicBezTo>
                    <a:pt x="772" y="2848"/>
                    <a:pt x="857" y="2879"/>
                    <a:pt x="941" y="2879"/>
                  </a:cubicBezTo>
                  <a:cubicBezTo>
                    <a:pt x="1026" y="2879"/>
                    <a:pt x="1112" y="2847"/>
                    <a:pt x="1177" y="2781"/>
                  </a:cubicBezTo>
                  <a:cubicBezTo>
                    <a:pt x="1306" y="2652"/>
                    <a:pt x="1308" y="2443"/>
                    <a:pt x="1180" y="2312"/>
                  </a:cubicBezTo>
                  <a:lnTo>
                    <a:pt x="1176" y="2307"/>
                  </a:lnTo>
                  <a:lnTo>
                    <a:pt x="2182" y="2307"/>
                  </a:lnTo>
                  <a:cubicBezTo>
                    <a:pt x="2365" y="2307"/>
                    <a:pt x="2515" y="2158"/>
                    <a:pt x="2515" y="1973"/>
                  </a:cubicBezTo>
                  <a:lnTo>
                    <a:pt x="2515" y="334"/>
                  </a:lnTo>
                  <a:cubicBezTo>
                    <a:pt x="2515" y="149"/>
                    <a:pt x="2365" y="0"/>
                    <a:pt x="2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23;p119">
              <a:extLst>
                <a:ext uri="{FF2B5EF4-FFF2-40B4-BE49-F238E27FC236}">
                  <a16:creationId xmlns:a16="http://schemas.microsoft.com/office/drawing/2014/main" id="{C161F276-19A5-E016-4068-F90F04E78308}"/>
                </a:ext>
              </a:extLst>
            </p:cNvPr>
            <p:cNvSpPr/>
            <p:nvPr/>
          </p:nvSpPr>
          <p:spPr>
            <a:xfrm>
              <a:off x="3611075" y="2940975"/>
              <a:ext cx="18200" cy="16725"/>
            </a:xfrm>
            <a:custGeom>
              <a:avLst/>
              <a:gdLst/>
              <a:ahLst/>
              <a:cxnLst/>
              <a:rect l="l" t="t" r="r" b="b"/>
              <a:pathLst>
                <a:path w="728" h="669" extrusionOk="0">
                  <a:moveTo>
                    <a:pt x="361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1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6"/>
                    <a:pt x="449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24;p119">
              <a:extLst>
                <a:ext uri="{FF2B5EF4-FFF2-40B4-BE49-F238E27FC236}">
                  <a16:creationId xmlns:a16="http://schemas.microsoft.com/office/drawing/2014/main" id="{A4657812-952D-618E-7789-BA541911118B}"/>
                </a:ext>
              </a:extLst>
            </p:cNvPr>
            <p:cNvSpPr/>
            <p:nvPr/>
          </p:nvSpPr>
          <p:spPr>
            <a:xfrm>
              <a:off x="3275325" y="2938300"/>
              <a:ext cx="71575" cy="101350"/>
            </a:xfrm>
            <a:custGeom>
              <a:avLst/>
              <a:gdLst/>
              <a:ahLst/>
              <a:cxnLst/>
              <a:rect l="l" t="t" r="r" b="b"/>
              <a:pathLst>
                <a:path w="2863" h="4054" extrusionOk="0">
                  <a:moveTo>
                    <a:pt x="947" y="1"/>
                  </a:moveTo>
                  <a:cubicBezTo>
                    <a:pt x="862" y="1"/>
                    <a:pt x="776" y="33"/>
                    <a:pt x="711" y="99"/>
                  </a:cubicBezTo>
                  <a:lnTo>
                    <a:pt x="135" y="673"/>
                  </a:lnTo>
                  <a:cubicBezTo>
                    <a:pt x="3" y="804"/>
                    <a:pt x="1" y="1017"/>
                    <a:pt x="132" y="1149"/>
                  </a:cubicBezTo>
                  <a:cubicBezTo>
                    <a:pt x="198" y="1214"/>
                    <a:pt x="284" y="1247"/>
                    <a:pt x="369" y="1247"/>
                  </a:cubicBezTo>
                  <a:cubicBezTo>
                    <a:pt x="456" y="1247"/>
                    <a:pt x="543" y="1213"/>
                    <a:pt x="608" y="1146"/>
                  </a:cubicBezTo>
                  <a:lnTo>
                    <a:pt x="613" y="1141"/>
                  </a:lnTo>
                  <a:lnTo>
                    <a:pt x="613" y="3718"/>
                  </a:lnTo>
                  <a:cubicBezTo>
                    <a:pt x="613" y="3903"/>
                    <a:pt x="762" y="4053"/>
                    <a:pt x="947" y="4053"/>
                  </a:cubicBezTo>
                  <a:lnTo>
                    <a:pt x="2535" y="4053"/>
                  </a:lnTo>
                  <a:cubicBezTo>
                    <a:pt x="2717" y="4048"/>
                    <a:pt x="2862" y="3899"/>
                    <a:pt x="2862" y="3718"/>
                  </a:cubicBezTo>
                  <a:cubicBezTo>
                    <a:pt x="2862" y="3536"/>
                    <a:pt x="2717" y="3389"/>
                    <a:pt x="2535" y="3384"/>
                  </a:cubicBezTo>
                  <a:lnTo>
                    <a:pt x="1282" y="3384"/>
                  </a:lnTo>
                  <a:lnTo>
                    <a:pt x="1282" y="1141"/>
                  </a:lnTo>
                  <a:lnTo>
                    <a:pt x="1287" y="1146"/>
                  </a:lnTo>
                  <a:cubicBezTo>
                    <a:pt x="1351" y="1211"/>
                    <a:pt x="1437" y="1244"/>
                    <a:pt x="1523" y="1244"/>
                  </a:cubicBezTo>
                  <a:cubicBezTo>
                    <a:pt x="1608" y="1244"/>
                    <a:pt x="1694" y="1211"/>
                    <a:pt x="1760" y="1146"/>
                  </a:cubicBezTo>
                  <a:cubicBezTo>
                    <a:pt x="1889" y="1015"/>
                    <a:pt x="1889" y="804"/>
                    <a:pt x="1760" y="673"/>
                  </a:cubicBezTo>
                  <a:lnTo>
                    <a:pt x="1184" y="99"/>
                  </a:lnTo>
                  <a:cubicBezTo>
                    <a:pt x="1118" y="33"/>
                    <a:pt x="1033" y="1"/>
                    <a:pt x="9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4310;p119">
            <a:extLst>
              <a:ext uri="{FF2B5EF4-FFF2-40B4-BE49-F238E27FC236}">
                <a16:creationId xmlns:a16="http://schemas.microsoft.com/office/drawing/2014/main" id="{9004F694-187A-6D69-0D39-06DF4B10398A}"/>
              </a:ext>
            </a:extLst>
          </p:cNvPr>
          <p:cNvGrpSpPr/>
          <p:nvPr/>
        </p:nvGrpSpPr>
        <p:grpSpPr>
          <a:xfrm>
            <a:off x="2876898" y="3417459"/>
            <a:ext cx="408792" cy="406467"/>
            <a:chOff x="3243025" y="1909875"/>
            <a:chExt cx="430625" cy="428175"/>
          </a:xfrm>
          <a:solidFill>
            <a:schemeClr val="accent1"/>
          </a:solidFill>
        </p:grpSpPr>
        <p:sp>
          <p:nvSpPr>
            <p:cNvPr id="29" name="Google Shape;4311;p119">
              <a:extLst>
                <a:ext uri="{FF2B5EF4-FFF2-40B4-BE49-F238E27FC236}">
                  <a16:creationId xmlns:a16="http://schemas.microsoft.com/office/drawing/2014/main" id="{79220D82-96CE-6949-8864-0B92EC785CA6}"/>
                </a:ext>
              </a:extLst>
            </p:cNvPr>
            <p:cNvSpPr/>
            <p:nvPr/>
          </p:nvSpPr>
          <p:spPr>
            <a:xfrm>
              <a:off x="3489000" y="1913425"/>
              <a:ext cx="181900" cy="181100"/>
            </a:xfrm>
            <a:custGeom>
              <a:avLst/>
              <a:gdLst/>
              <a:ahLst/>
              <a:cxnLst/>
              <a:rect l="l" t="t" r="r" b="b"/>
              <a:pathLst>
                <a:path w="7276" h="7244" extrusionOk="0">
                  <a:moveTo>
                    <a:pt x="669" y="747"/>
                  </a:moveTo>
                  <a:cubicBezTo>
                    <a:pt x="3552" y="1443"/>
                    <a:pt x="5802" y="3692"/>
                    <a:pt x="6497" y="6575"/>
                  </a:cubicBezTo>
                  <a:lnTo>
                    <a:pt x="5321" y="6575"/>
                  </a:lnTo>
                  <a:cubicBezTo>
                    <a:pt x="4679" y="4324"/>
                    <a:pt x="2921" y="2565"/>
                    <a:pt x="669" y="1924"/>
                  </a:cubicBezTo>
                  <a:lnTo>
                    <a:pt x="669" y="747"/>
                  </a:lnTo>
                  <a:close/>
                  <a:moveTo>
                    <a:pt x="333" y="0"/>
                  </a:moveTo>
                  <a:cubicBezTo>
                    <a:pt x="153" y="0"/>
                    <a:pt x="0" y="147"/>
                    <a:pt x="0" y="335"/>
                  </a:cubicBezTo>
                  <a:lnTo>
                    <a:pt x="0" y="2180"/>
                  </a:lnTo>
                  <a:cubicBezTo>
                    <a:pt x="0" y="2336"/>
                    <a:pt x="107" y="2470"/>
                    <a:pt x="257" y="2506"/>
                  </a:cubicBezTo>
                  <a:cubicBezTo>
                    <a:pt x="2471" y="3044"/>
                    <a:pt x="4200" y="4773"/>
                    <a:pt x="4738" y="6987"/>
                  </a:cubicBezTo>
                  <a:cubicBezTo>
                    <a:pt x="4774" y="7137"/>
                    <a:pt x="4908" y="7244"/>
                    <a:pt x="5062" y="7244"/>
                  </a:cubicBezTo>
                  <a:lnTo>
                    <a:pt x="6909" y="7244"/>
                  </a:lnTo>
                  <a:cubicBezTo>
                    <a:pt x="7119" y="7244"/>
                    <a:pt x="7276" y="7054"/>
                    <a:pt x="7238" y="6848"/>
                  </a:cubicBezTo>
                  <a:cubicBezTo>
                    <a:pt x="6587" y="3373"/>
                    <a:pt x="3869" y="656"/>
                    <a:pt x="396" y="6"/>
                  </a:cubicBezTo>
                  <a:cubicBezTo>
                    <a:pt x="375" y="2"/>
                    <a:pt x="354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12;p119">
              <a:extLst>
                <a:ext uri="{FF2B5EF4-FFF2-40B4-BE49-F238E27FC236}">
                  <a16:creationId xmlns:a16="http://schemas.microsoft.com/office/drawing/2014/main" id="{D200B113-74D3-1A8E-435C-0FFAE7620573}"/>
                </a:ext>
              </a:extLst>
            </p:cNvPr>
            <p:cNvSpPr/>
            <p:nvPr/>
          </p:nvSpPr>
          <p:spPr>
            <a:xfrm>
              <a:off x="3243025" y="1909875"/>
              <a:ext cx="430625" cy="428175"/>
            </a:xfrm>
            <a:custGeom>
              <a:avLst/>
              <a:gdLst/>
              <a:ahLst/>
              <a:cxnLst/>
              <a:rect l="l" t="t" r="r" b="b"/>
              <a:pathLst>
                <a:path w="17225" h="17127" extrusionOk="0">
                  <a:moveTo>
                    <a:pt x="8660" y="1"/>
                  </a:moveTo>
                  <a:cubicBezTo>
                    <a:pt x="6373" y="1"/>
                    <a:pt x="4223" y="893"/>
                    <a:pt x="2605" y="2509"/>
                  </a:cubicBezTo>
                  <a:cubicBezTo>
                    <a:pt x="989" y="4127"/>
                    <a:pt x="99" y="6278"/>
                    <a:pt x="99" y="8564"/>
                  </a:cubicBezTo>
                  <a:cubicBezTo>
                    <a:pt x="99" y="10851"/>
                    <a:pt x="989" y="13002"/>
                    <a:pt x="2605" y="14618"/>
                  </a:cubicBezTo>
                  <a:cubicBezTo>
                    <a:pt x="4068" y="16081"/>
                    <a:pt x="6008" y="16964"/>
                    <a:pt x="8071" y="17105"/>
                  </a:cubicBezTo>
                  <a:cubicBezTo>
                    <a:pt x="8267" y="17120"/>
                    <a:pt x="8463" y="17126"/>
                    <a:pt x="8660" y="17126"/>
                  </a:cubicBezTo>
                  <a:cubicBezTo>
                    <a:pt x="8662" y="17126"/>
                    <a:pt x="8665" y="17126"/>
                    <a:pt x="8667" y="17126"/>
                  </a:cubicBezTo>
                  <a:cubicBezTo>
                    <a:pt x="10504" y="17126"/>
                    <a:pt x="12292" y="16534"/>
                    <a:pt x="13767" y="15436"/>
                  </a:cubicBezTo>
                  <a:cubicBezTo>
                    <a:pt x="13916" y="15327"/>
                    <a:pt x="13946" y="15117"/>
                    <a:pt x="13836" y="14969"/>
                  </a:cubicBezTo>
                  <a:cubicBezTo>
                    <a:pt x="13770" y="14881"/>
                    <a:pt x="13669" y="14835"/>
                    <a:pt x="13567" y="14835"/>
                  </a:cubicBezTo>
                  <a:cubicBezTo>
                    <a:pt x="13498" y="14835"/>
                    <a:pt x="13428" y="14856"/>
                    <a:pt x="13368" y="14901"/>
                  </a:cubicBezTo>
                  <a:cubicBezTo>
                    <a:pt x="11976" y="15938"/>
                    <a:pt x="10323" y="16447"/>
                    <a:pt x="8674" y="16447"/>
                  </a:cubicBezTo>
                  <a:cubicBezTo>
                    <a:pt x="6633" y="16447"/>
                    <a:pt x="4600" y="15668"/>
                    <a:pt x="3078" y="14146"/>
                  </a:cubicBezTo>
                  <a:cubicBezTo>
                    <a:pt x="0" y="11068"/>
                    <a:pt x="0" y="6061"/>
                    <a:pt x="3078" y="2983"/>
                  </a:cubicBezTo>
                  <a:cubicBezTo>
                    <a:pt x="4490" y="1573"/>
                    <a:pt x="6343" y="760"/>
                    <a:pt x="8326" y="678"/>
                  </a:cubicBezTo>
                  <a:lnTo>
                    <a:pt x="8326" y="1817"/>
                  </a:lnTo>
                  <a:cubicBezTo>
                    <a:pt x="6651" y="1895"/>
                    <a:pt x="5066" y="2597"/>
                    <a:pt x="3883" y="3787"/>
                  </a:cubicBezTo>
                  <a:cubicBezTo>
                    <a:pt x="1249" y="6422"/>
                    <a:pt x="1249" y="10707"/>
                    <a:pt x="3883" y="13342"/>
                  </a:cubicBezTo>
                  <a:cubicBezTo>
                    <a:pt x="5200" y="14659"/>
                    <a:pt x="6930" y="15318"/>
                    <a:pt x="8660" y="15318"/>
                  </a:cubicBezTo>
                  <a:cubicBezTo>
                    <a:pt x="10390" y="15318"/>
                    <a:pt x="12120" y="14659"/>
                    <a:pt x="13437" y="13342"/>
                  </a:cubicBezTo>
                  <a:cubicBezTo>
                    <a:pt x="14626" y="12160"/>
                    <a:pt x="15330" y="10574"/>
                    <a:pt x="15408" y="8899"/>
                  </a:cubicBezTo>
                  <a:lnTo>
                    <a:pt x="16545" y="8899"/>
                  </a:lnTo>
                  <a:cubicBezTo>
                    <a:pt x="16477" y="10509"/>
                    <a:pt x="15917" y="12060"/>
                    <a:pt x="14945" y="13342"/>
                  </a:cubicBezTo>
                  <a:cubicBezTo>
                    <a:pt x="14834" y="13490"/>
                    <a:pt x="14863" y="13699"/>
                    <a:pt x="15009" y="13810"/>
                  </a:cubicBezTo>
                  <a:cubicBezTo>
                    <a:pt x="15069" y="13856"/>
                    <a:pt x="15140" y="13878"/>
                    <a:pt x="15211" y="13878"/>
                  </a:cubicBezTo>
                  <a:cubicBezTo>
                    <a:pt x="15311" y="13878"/>
                    <a:pt x="15411" y="13834"/>
                    <a:pt x="15477" y="13748"/>
                  </a:cubicBezTo>
                  <a:cubicBezTo>
                    <a:pt x="16607" y="12258"/>
                    <a:pt x="17221" y="10437"/>
                    <a:pt x="17224" y="8564"/>
                  </a:cubicBezTo>
                  <a:cubicBezTo>
                    <a:pt x="17224" y="8380"/>
                    <a:pt x="17074" y="8230"/>
                    <a:pt x="16890" y="8230"/>
                  </a:cubicBezTo>
                  <a:cubicBezTo>
                    <a:pt x="16889" y="8230"/>
                    <a:pt x="16888" y="8230"/>
                    <a:pt x="16887" y="8230"/>
                  </a:cubicBezTo>
                  <a:lnTo>
                    <a:pt x="15081" y="8230"/>
                  </a:lnTo>
                  <a:cubicBezTo>
                    <a:pt x="14896" y="8230"/>
                    <a:pt x="14747" y="8379"/>
                    <a:pt x="14747" y="8564"/>
                  </a:cubicBezTo>
                  <a:cubicBezTo>
                    <a:pt x="14751" y="10178"/>
                    <a:pt x="14109" y="11729"/>
                    <a:pt x="12964" y="12868"/>
                  </a:cubicBezTo>
                  <a:cubicBezTo>
                    <a:pt x="11777" y="14055"/>
                    <a:pt x="10218" y="14648"/>
                    <a:pt x="8660" y="14648"/>
                  </a:cubicBezTo>
                  <a:cubicBezTo>
                    <a:pt x="7101" y="14648"/>
                    <a:pt x="5542" y="14055"/>
                    <a:pt x="4355" y="12868"/>
                  </a:cubicBezTo>
                  <a:cubicBezTo>
                    <a:pt x="1982" y="10494"/>
                    <a:pt x="1982" y="6633"/>
                    <a:pt x="4355" y="4259"/>
                  </a:cubicBezTo>
                  <a:cubicBezTo>
                    <a:pt x="5491" y="3117"/>
                    <a:pt x="7037" y="2476"/>
                    <a:pt x="8647" y="2476"/>
                  </a:cubicBezTo>
                  <a:cubicBezTo>
                    <a:pt x="8652" y="2476"/>
                    <a:pt x="8656" y="2476"/>
                    <a:pt x="8660" y="2476"/>
                  </a:cubicBezTo>
                  <a:cubicBezTo>
                    <a:pt x="8661" y="2476"/>
                    <a:pt x="8662" y="2476"/>
                    <a:pt x="8663" y="2476"/>
                  </a:cubicBezTo>
                  <a:cubicBezTo>
                    <a:pt x="8846" y="2476"/>
                    <a:pt x="8994" y="2326"/>
                    <a:pt x="8994" y="2142"/>
                  </a:cubicBezTo>
                  <a:lnTo>
                    <a:pt x="8994" y="336"/>
                  </a:lnTo>
                  <a:cubicBezTo>
                    <a:pt x="8994" y="151"/>
                    <a:pt x="8845" y="1"/>
                    <a:pt x="86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13;p119">
              <a:extLst>
                <a:ext uri="{FF2B5EF4-FFF2-40B4-BE49-F238E27FC236}">
                  <a16:creationId xmlns:a16="http://schemas.microsoft.com/office/drawing/2014/main" id="{8F740F8C-F1F3-340C-21A1-D3684FED1CA9}"/>
                </a:ext>
              </a:extLst>
            </p:cNvPr>
            <p:cNvSpPr/>
            <p:nvPr/>
          </p:nvSpPr>
          <p:spPr>
            <a:xfrm>
              <a:off x="3595325" y="2261175"/>
              <a:ext cx="18725" cy="17025"/>
            </a:xfrm>
            <a:custGeom>
              <a:avLst/>
              <a:gdLst/>
              <a:ahLst/>
              <a:cxnLst/>
              <a:rect l="l" t="t" r="r" b="b"/>
              <a:pathLst>
                <a:path w="749" h="681" extrusionOk="0">
                  <a:moveTo>
                    <a:pt x="380" y="1"/>
                  </a:moveTo>
                  <a:cubicBezTo>
                    <a:pt x="297" y="1"/>
                    <a:pt x="214" y="32"/>
                    <a:pt x="150" y="94"/>
                  </a:cubicBezTo>
                  <a:lnTo>
                    <a:pt x="135" y="108"/>
                  </a:lnTo>
                  <a:cubicBezTo>
                    <a:pt x="3" y="239"/>
                    <a:pt x="1" y="450"/>
                    <a:pt x="132" y="581"/>
                  </a:cubicBezTo>
                  <a:cubicBezTo>
                    <a:pt x="197" y="648"/>
                    <a:pt x="283" y="681"/>
                    <a:pt x="369" y="681"/>
                  </a:cubicBezTo>
                  <a:cubicBezTo>
                    <a:pt x="454" y="681"/>
                    <a:pt x="540" y="649"/>
                    <a:pt x="605" y="584"/>
                  </a:cubicBezTo>
                  <a:lnTo>
                    <a:pt x="623" y="566"/>
                  </a:lnTo>
                  <a:cubicBezTo>
                    <a:pt x="749" y="436"/>
                    <a:pt x="745" y="228"/>
                    <a:pt x="618" y="99"/>
                  </a:cubicBezTo>
                  <a:cubicBezTo>
                    <a:pt x="552" y="34"/>
                    <a:pt x="466" y="1"/>
                    <a:pt x="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14;p119">
              <a:extLst>
                <a:ext uri="{FF2B5EF4-FFF2-40B4-BE49-F238E27FC236}">
                  <a16:creationId xmlns:a16="http://schemas.microsoft.com/office/drawing/2014/main" id="{1AE9BB84-58BF-A279-3E2D-D6C4A3009207}"/>
                </a:ext>
              </a:extLst>
            </p:cNvPr>
            <p:cNvSpPr/>
            <p:nvPr/>
          </p:nvSpPr>
          <p:spPr>
            <a:xfrm>
              <a:off x="3370875" y="2001450"/>
              <a:ext cx="177325" cy="245025"/>
            </a:xfrm>
            <a:custGeom>
              <a:avLst/>
              <a:gdLst/>
              <a:ahLst/>
              <a:cxnLst/>
              <a:rect l="l" t="t" r="r" b="b"/>
              <a:pathLst>
                <a:path w="7093" h="9801" extrusionOk="0">
                  <a:moveTo>
                    <a:pt x="3547" y="670"/>
                  </a:moveTo>
                  <a:cubicBezTo>
                    <a:pt x="4655" y="672"/>
                    <a:pt x="5552" y="1568"/>
                    <a:pt x="5553" y="2677"/>
                  </a:cubicBezTo>
                  <a:lnTo>
                    <a:pt x="5553" y="3335"/>
                  </a:lnTo>
                  <a:cubicBezTo>
                    <a:pt x="4949" y="2919"/>
                    <a:pt x="4247" y="2710"/>
                    <a:pt x="3546" y="2710"/>
                  </a:cubicBezTo>
                  <a:cubicBezTo>
                    <a:pt x="2845" y="2710"/>
                    <a:pt x="2144" y="2919"/>
                    <a:pt x="1540" y="3335"/>
                  </a:cubicBezTo>
                  <a:lnTo>
                    <a:pt x="1540" y="2677"/>
                  </a:lnTo>
                  <a:cubicBezTo>
                    <a:pt x="1542" y="1568"/>
                    <a:pt x="2438" y="672"/>
                    <a:pt x="3547" y="670"/>
                  </a:cubicBezTo>
                  <a:close/>
                  <a:moveTo>
                    <a:pt x="3547" y="3381"/>
                  </a:moveTo>
                  <a:cubicBezTo>
                    <a:pt x="5133" y="3381"/>
                    <a:pt x="6423" y="4670"/>
                    <a:pt x="6423" y="6257"/>
                  </a:cubicBezTo>
                  <a:cubicBezTo>
                    <a:pt x="6423" y="7842"/>
                    <a:pt x="5133" y="9133"/>
                    <a:pt x="3547" y="9133"/>
                  </a:cubicBezTo>
                  <a:cubicBezTo>
                    <a:pt x="1961" y="9133"/>
                    <a:pt x="670" y="7842"/>
                    <a:pt x="670" y="6257"/>
                  </a:cubicBezTo>
                  <a:cubicBezTo>
                    <a:pt x="670" y="4670"/>
                    <a:pt x="1961" y="3381"/>
                    <a:pt x="3547" y="3381"/>
                  </a:cubicBezTo>
                  <a:close/>
                  <a:moveTo>
                    <a:pt x="3547" y="1"/>
                  </a:moveTo>
                  <a:cubicBezTo>
                    <a:pt x="2070" y="3"/>
                    <a:pt x="873" y="1200"/>
                    <a:pt x="871" y="2677"/>
                  </a:cubicBezTo>
                  <a:lnTo>
                    <a:pt x="871" y="3932"/>
                  </a:lnTo>
                  <a:cubicBezTo>
                    <a:pt x="310" y="4577"/>
                    <a:pt x="1" y="5401"/>
                    <a:pt x="2" y="6255"/>
                  </a:cubicBezTo>
                  <a:cubicBezTo>
                    <a:pt x="2" y="8210"/>
                    <a:pt x="1592" y="9800"/>
                    <a:pt x="3546" y="9800"/>
                  </a:cubicBezTo>
                  <a:cubicBezTo>
                    <a:pt x="5501" y="9800"/>
                    <a:pt x="7091" y="8210"/>
                    <a:pt x="7091" y="6255"/>
                  </a:cubicBezTo>
                  <a:cubicBezTo>
                    <a:pt x="7093" y="5401"/>
                    <a:pt x="6783" y="4577"/>
                    <a:pt x="6222" y="3932"/>
                  </a:cubicBezTo>
                  <a:lnTo>
                    <a:pt x="6222" y="2677"/>
                  </a:lnTo>
                  <a:cubicBezTo>
                    <a:pt x="6222" y="1202"/>
                    <a:pt x="5021" y="1"/>
                    <a:pt x="3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15;p119">
              <a:extLst>
                <a:ext uri="{FF2B5EF4-FFF2-40B4-BE49-F238E27FC236}">
                  <a16:creationId xmlns:a16="http://schemas.microsoft.com/office/drawing/2014/main" id="{7372B535-5501-8D67-E646-EA6FB4C2CC56}"/>
                </a:ext>
              </a:extLst>
            </p:cNvPr>
            <p:cNvSpPr/>
            <p:nvPr/>
          </p:nvSpPr>
          <p:spPr>
            <a:xfrm>
              <a:off x="3425150" y="2116800"/>
              <a:ext cx="69075" cy="91350"/>
            </a:xfrm>
            <a:custGeom>
              <a:avLst/>
              <a:gdLst/>
              <a:ahLst/>
              <a:cxnLst/>
              <a:rect l="l" t="t" r="r" b="b"/>
              <a:pathLst>
                <a:path w="2763" h="3654" extrusionOk="0">
                  <a:moveTo>
                    <a:pt x="1368" y="671"/>
                  </a:moveTo>
                  <a:cubicBezTo>
                    <a:pt x="1369" y="671"/>
                    <a:pt x="1370" y="671"/>
                    <a:pt x="1372" y="671"/>
                  </a:cubicBezTo>
                  <a:cubicBezTo>
                    <a:pt x="1514" y="671"/>
                    <a:pt x="1651" y="723"/>
                    <a:pt x="1758" y="820"/>
                  </a:cubicBezTo>
                  <a:cubicBezTo>
                    <a:pt x="2026" y="1059"/>
                    <a:pt x="2014" y="1479"/>
                    <a:pt x="1735" y="1703"/>
                  </a:cubicBezTo>
                  <a:cubicBezTo>
                    <a:pt x="1655" y="1767"/>
                    <a:pt x="1609" y="1864"/>
                    <a:pt x="1609" y="1965"/>
                  </a:cubicBezTo>
                  <a:lnTo>
                    <a:pt x="1609" y="2765"/>
                  </a:lnTo>
                  <a:cubicBezTo>
                    <a:pt x="1614" y="2896"/>
                    <a:pt x="1507" y="3006"/>
                    <a:pt x="1376" y="3006"/>
                  </a:cubicBezTo>
                  <a:cubicBezTo>
                    <a:pt x="1246" y="3006"/>
                    <a:pt x="1141" y="2896"/>
                    <a:pt x="1146" y="2765"/>
                  </a:cubicBezTo>
                  <a:lnTo>
                    <a:pt x="1146" y="1975"/>
                  </a:lnTo>
                  <a:cubicBezTo>
                    <a:pt x="1146" y="1872"/>
                    <a:pt x="1097" y="1774"/>
                    <a:pt x="1016" y="1712"/>
                  </a:cubicBezTo>
                  <a:cubicBezTo>
                    <a:pt x="819" y="1559"/>
                    <a:pt x="740" y="1299"/>
                    <a:pt x="820" y="1064"/>
                  </a:cubicBezTo>
                  <a:cubicBezTo>
                    <a:pt x="900" y="829"/>
                    <a:pt x="1121" y="671"/>
                    <a:pt x="1368" y="671"/>
                  </a:cubicBezTo>
                  <a:close/>
                  <a:moveTo>
                    <a:pt x="1370" y="1"/>
                  </a:moveTo>
                  <a:cubicBezTo>
                    <a:pt x="1040" y="1"/>
                    <a:pt x="712" y="130"/>
                    <a:pt x="467" y="386"/>
                  </a:cubicBezTo>
                  <a:cubicBezTo>
                    <a:pt x="1" y="872"/>
                    <a:pt x="5" y="1641"/>
                    <a:pt x="477" y="2124"/>
                  </a:cubicBezTo>
                  <a:lnTo>
                    <a:pt x="477" y="2765"/>
                  </a:lnTo>
                  <a:cubicBezTo>
                    <a:pt x="485" y="3258"/>
                    <a:pt x="886" y="3654"/>
                    <a:pt x="1378" y="3654"/>
                  </a:cubicBezTo>
                  <a:cubicBezTo>
                    <a:pt x="1870" y="3654"/>
                    <a:pt x="2271" y="3258"/>
                    <a:pt x="2278" y="2765"/>
                  </a:cubicBezTo>
                  <a:lnTo>
                    <a:pt x="2278" y="2111"/>
                  </a:lnTo>
                  <a:cubicBezTo>
                    <a:pt x="2762" y="1600"/>
                    <a:pt x="2729" y="791"/>
                    <a:pt x="2204" y="321"/>
                  </a:cubicBezTo>
                  <a:cubicBezTo>
                    <a:pt x="1966" y="107"/>
                    <a:pt x="1667" y="1"/>
                    <a:pt x="13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835;p118">
            <a:extLst>
              <a:ext uri="{FF2B5EF4-FFF2-40B4-BE49-F238E27FC236}">
                <a16:creationId xmlns:a16="http://schemas.microsoft.com/office/drawing/2014/main" id="{86928887-900A-6E8E-8AA4-A25544BF81B9}"/>
              </a:ext>
            </a:extLst>
          </p:cNvPr>
          <p:cNvGrpSpPr/>
          <p:nvPr/>
        </p:nvGrpSpPr>
        <p:grpSpPr>
          <a:xfrm>
            <a:off x="5275048" y="1490081"/>
            <a:ext cx="459675" cy="586771"/>
            <a:chOff x="1839388" y="3448525"/>
            <a:chExt cx="314025" cy="439925"/>
          </a:xfrm>
          <a:solidFill>
            <a:schemeClr val="accent1"/>
          </a:solidFill>
        </p:grpSpPr>
        <p:sp>
          <p:nvSpPr>
            <p:cNvPr id="35" name="Google Shape;3836;p118">
              <a:extLst>
                <a:ext uri="{FF2B5EF4-FFF2-40B4-BE49-F238E27FC236}">
                  <a16:creationId xmlns:a16="http://schemas.microsoft.com/office/drawing/2014/main" id="{4FFFCA88-A539-6017-F0C7-D43092330C96}"/>
                </a:ext>
              </a:extLst>
            </p:cNvPr>
            <p:cNvSpPr/>
            <p:nvPr/>
          </p:nvSpPr>
          <p:spPr>
            <a:xfrm>
              <a:off x="2027963" y="3492100"/>
              <a:ext cx="41825" cy="39600"/>
            </a:xfrm>
            <a:custGeom>
              <a:avLst/>
              <a:gdLst/>
              <a:ahLst/>
              <a:cxnLst/>
              <a:rect l="l" t="t" r="r" b="b"/>
              <a:pathLst>
                <a:path w="1673" h="1584" extrusionOk="0">
                  <a:moveTo>
                    <a:pt x="356" y="1"/>
                  </a:moveTo>
                  <a:cubicBezTo>
                    <a:pt x="0" y="1"/>
                    <a:pt x="0" y="534"/>
                    <a:pt x="356" y="534"/>
                  </a:cubicBezTo>
                  <a:cubicBezTo>
                    <a:pt x="819" y="534"/>
                    <a:pt x="1174" y="890"/>
                    <a:pt x="1174" y="1317"/>
                  </a:cubicBezTo>
                  <a:cubicBezTo>
                    <a:pt x="1174" y="1495"/>
                    <a:pt x="1299" y="1584"/>
                    <a:pt x="1423" y="1584"/>
                  </a:cubicBezTo>
                  <a:cubicBezTo>
                    <a:pt x="1548" y="1584"/>
                    <a:pt x="1672" y="1495"/>
                    <a:pt x="1672" y="1317"/>
                  </a:cubicBezTo>
                  <a:cubicBezTo>
                    <a:pt x="1672" y="605"/>
                    <a:pt x="1103" y="1"/>
                    <a:pt x="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37;p118">
              <a:extLst>
                <a:ext uri="{FF2B5EF4-FFF2-40B4-BE49-F238E27FC236}">
                  <a16:creationId xmlns:a16="http://schemas.microsoft.com/office/drawing/2014/main" id="{6A93BDFD-6ED6-66D8-2CF1-CC0412DE591C}"/>
                </a:ext>
              </a:extLst>
            </p:cNvPr>
            <p:cNvSpPr/>
            <p:nvPr/>
          </p:nvSpPr>
          <p:spPr>
            <a:xfrm>
              <a:off x="2027963" y="3448525"/>
              <a:ext cx="86300" cy="83400"/>
            </a:xfrm>
            <a:custGeom>
              <a:avLst/>
              <a:gdLst/>
              <a:ahLst/>
              <a:cxnLst/>
              <a:rect l="l" t="t" r="r" b="b"/>
              <a:pathLst>
                <a:path w="3452" h="3336" extrusionOk="0">
                  <a:moveTo>
                    <a:pt x="356" y="0"/>
                  </a:moveTo>
                  <a:cubicBezTo>
                    <a:pt x="0" y="0"/>
                    <a:pt x="0" y="534"/>
                    <a:pt x="356" y="534"/>
                  </a:cubicBezTo>
                  <a:cubicBezTo>
                    <a:pt x="1779" y="534"/>
                    <a:pt x="2918" y="1672"/>
                    <a:pt x="2918" y="3096"/>
                  </a:cubicBezTo>
                  <a:cubicBezTo>
                    <a:pt x="2918" y="3256"/>
                    <a:pt x="3042" y="3336"/>
                    <a:pt x="3171" y="3336"/>
                  </a:cubicBezTo>
                  <a:cubicBezTo>
                    <a:pt x="3300" y="3336"/>
                    <a:pt x="3434" y="3256"/>
                    <a:pt x="3452" y="3096"/>
                  </a:cubicBezTo>
                  <a:cubicBezTo>
                    <a:pt x="3452" y="1388"/>
                    <a:pt x="2064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38;p118">
              <a:extLst>
                <a:ext uri="{FF2B5EF4-FFF2-40B4-BE49-F238E27FC236}">
                  <a16:creationId xmlns:a16="http://schemas.microsoft.com/office/drawing/2014/main" id="{D43EE15E-1050-694B-DDA4-EA27C79CA093}"/>
                </a:ext>
              </a:extLst>
            </p:cNvPr>
            <p:cNvSpPr/>
            <p:nvPr/>
          </p:nvSpPr>
          <p:spPr>
            <a:xfrm>
              <a:off x="2027963" y="3469875"/>
              <a:ext cx="64950" cy="61825"/>
            </a:xfrm>
            <a:custGeom>
              <a:avLst/>
              <a:gdLst/>
              <a:ahLst/>
              <a:cxnLst/>
              <a:rect l="l" t="t" r="r" b="b"/>
              <a:pathLst>
                <a:path w="2598" h="2473" extrusionOk="0">
                  <a:moveTo>
                    <a:pt x="356" y="0"/>
                  </a:moveTo>
                  <a:cubicBezTo>
                    <a:pt x="0" y="0"/>
                    <a:pt x="0" y="498"/>
                    <a:pt x="356" y="498"/>
                  </a:cubicBezTo>
                  <a:cubicBezTo>
                    <a:pt x="1317" y="498"/>
                    <a:pt x="2064" y="1281"/>
                    <a:pt x="2064" y="2206"/>
                  </a:cubicBezTo>
                  <a:cubicBezTo>
                    <a:pt x="2064" y="2384"/>
                    <a:pt x="2197" y="2473"/>
                    <a:pt x="2331" y="2473"/>
                  </a:cubicBezTo>
                  <a:cubicBezTo>
                    <a:pt x="2464" y="2473"/>
                    <a:pt x="2598" y="2384"/>
                    <a:pt x="2598" y="2206"/>
                  </a:cubicBezTo>
                  <a:cubicBezTo>
                    <a:pt x="2598" y="996"/>
                    <a:pt x="1601" y="0"/>
                    <a:pt x="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39;p118">
              <a:extLst>
                <a:ext uri="{FF2B5EF4-FFF2-40B4-BE49-F238E27FC236}">
                  <a16:creationId xmlns:a16="http://schemas.microsoft.com/office/drawing/2014/main" id="{46C2F54E-1E66-3786-C147-5E551DAFE85E}"/>
                </a:ext>
              </a:extLst>
            </p:cNvPr>
            <p:cNvSpPr/>
            <p:nvPr/>
          </p:nvSpPr>
          <p:spPr>
            <a:xfrm>
              <a:off x="1901638" y="3537475"/>
              <a:ext cx="48075" cy="14250"/>
            </a:xfrm>
            <a:custGeom>
              <a:avLst/>
              <a:gdLst/>
              <a:ahLst/>
              <a:cxnLst/>
              <a:rect l="l" t="t" r="r" b="b"/>
              <a:pathLst>
                <a:path w="1923" h="570" extrusionOk="0">
                  <a:moveTo>
                    <a:pt x="356" y="0"/>
                  </a:moveTo>
                  <a:cubicBezTo>
                    <a:pt x="1" y="0"/>
                    <a:pt x="1" y="569"/>
                    <a:pt x="356" y="569"/>
                  </a:cubicBezTo>
                  <a:lnTo>
                    <a:pt x="1566" y="569"/>
                  </a:lnTo>
                  <a:cubicBezTo>
                    <a:pt x="1922" y="569"/>
                    <a:pt x="1922" y="0"/>
                    <a:pt x="1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40;p118">
              <a:extLst>
                <a:ext uri="{FF2B5EF4-FFF2-40B4-BE49-F238E27FC236}">
                  <a16:creationId xmlns:a16="http://schemas.microsoft.com/office/drawing/2014/main" id="{B1697065-DCED-BBC4-89BB-06F0F6328750}"/>
                </a:ext>
              </a:extLst>
            </p:cNvPr>
            <p:cNvSpPr/>
            <p:nvPr/>
          </p:nvSpPr>
          <p:spPr>
            <a:xfrm>
              <a:off x="1958563" y="3538350"/>
              <a:ext cx="14275" cy="12475"/>
            </a:xfrm>
            <a:custGeom>
              <a:avLst/>
              <a:gdLst/>
              <a:ahLst/>
              <a:cxnLst/>
              <a:rect l="l" t="t" r="r" b="b"/>
              <a:pathLst>
                <a:path w="571" h="499" extrusionOk="0">
                  <a:moveTo>
                    <a:pt x="321" y="1"/>
                  </a:moveTo>
                  <a:cubicBezTo>
                    <a:pt x="1" y="1"/>
                    <a:pt x="1" y="499"/>
                    <a:pt x="321" y="499"/>
                  </a:cubicBezTo>
                  <a:cubicBezTo>
                    <a:pt x="463" y="499"/>
                    <a:pt x="570" y="392"/>
                    <a:pt x="570" y="250"/>
                  </a:cubicBezTo>
                  <a:cubicBezTo>
                    <a:pt x="570" y="107"/>
                    <a:pt x="463" y="1"/>
                    <a:pt x="3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41;p118">
              <a:extLst>
                <a:ext uri="{FF2B5EF4-FFF2-40B4-BE49-F238E27FC236}">
                  <a16:creationId xmlns:a16="http://schemas.microsoft.com/office/drawing/2014/main" id="{73A22D11-CCDA-DB81-3FBC-315B8681DD16}"/>
                </a:ext>
              </a:extLst>
            </p:cNvPr>
            <p:cNvSpPr/>
            <p:nvPr/>
          </p:nvSpPr>
          <p:spPr>
            <a:xfrm>
              <a:off x="1911438" y="3847025"/>
              <a:ext cx="61400" cy="12475"/>
            </a:xfrm>
            <a:custGeom>
              <a:avLst/>
              <a:gdLst/>
              <a:ahLst/>
              <a:cxnLst/>
              <a:rect l="l" t="t" r="r" b="b"/>
              <a:pathLst>
                <a:path w="2456" h="499" extrusionOk="0">
                  <a:moveTo>
                    <a:pt x="320" y="0"/>
                  </a:moveTo>
                  <a:cubicBezTo>
                    <a:pt x="0" y="0"/>
                    <a:pt x="0" y="498"/>
                    <a:pt x="320" y="498"/>
                  </a:cubicBezTo>
                  <a:lnTo>
                    <a:pt x="2099" y="498"/>
                  </a:lnTo>
                  <a:cubicBezTo>
                    <a:pt x="2455" y="498"/>
                    <a:pt x="2455" y="0"/>
                    <a:pt x="20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42;p118">
              <a:extLst>
                <a:ext uri="{FF2B5EF4-FFF2-40B4-BE49-F238E27FC236}">
                  <a16:creationId xmlns:a16="http://schemas.microsoft.com/office/drawing/2014/main" id="{23157A85-0D4E-A946-18C3-13D0BD272F67}"/>
                </a:ext>
              </a:extLst>
            </p:cNvPr>
            <p:cNvSpPr/>
            <p:nvPr/>
          </p:nvSpPr>
          <p:spPr>
            <a:xfrm>
              <a:off x="1906088" y="3609075"/>
              <a:ext cx="72975" cy="175475"/>
            </a:xfrm>
            <a:custGeom>
              <a:avLst/>
              <a:gdLst/>
              <a:ahLst/>
              <a:cxnLst/>
              <a:rect l="l" t="t" r="r" b="b"/>
              <a:pathLst>
                <a:path w="2919" h="7019" extrusionOk="0">
                  <a:moveTo>
                    <a:pt x="1442" y="0"/>
                  </a:moveTo>
                  <a:cubicBezTo>
                    <a:pt x="1308" y="0"/>
                    <a:pt x="1175" y="89"/>
                    <a:pt x="1175" y="267"/>
                  </a:cubicBezTo>
                  <a:lnTo>
                    <a:pt x="1175" y="1121"/>
                  </a:lnTo>
                  <a:cubicBezTo>
                    <a:pt x="570" y="1157"/>
                    <a:pt x="72" y="1690"/>
                    <a:pt x="107" y="2295"/>
                  </a:cubicBezTo>
                  <a:cubicBezTo>
                    <a:pt x="107" y="3896"/>
                    <a:pt x="2278" y="3292"/>
                    <a:pt x="2278" y="4644"/>
                  </a:cubicBezTo>
                  <a:cubicBezTo>
                    <a:pt x="2278" y="5177"/>
                    <a:pt x="1922" y="5426"/>
                    <a:pt x="1353" y="5426"/>
                  </a:cubicBezTo>
                  <a:cubicBezTo>
                    <a:pt x="605" y="5426"/>
                    <a:pt x="428" y="4928"/>
                    <a:pt x="250" y="4928"/>
                  </a:cubicBezTo>
                  <a:cubicBezTo>
                    <a:pt x="107" y="4928"/>
                    <a:pt x="1" y="5071"/>
                    <a:pt x="1" y="5213"/>
                  </a:cubicBezTo>
                  <a:cubicBezTo>
                    <a:pt x="1" y="5462"/>
                    <a:pt x="428" y="5889"/>
                    <a:pt x="1175" y="5960"/>
                  </a:cubicBezTo>
                  <a:lnTo>
                    <a:pt x="1175" y="6779"/>
                  </a:lnTo>
                  <a:cubicBezTo>
                    <a:pt x="1175" y="6939"/>
                    <a:pt x="1299" y="7019"/>
                    <a:pt x="1428" y="7019"/>
                  </a:cubicBezTo>
                  <a:cubicBezTo>
                    <a:pt x="1557" y="7019"/>
                    <a:pt x="1691" y="6939"/>
                    <a:pt x="1708" y="6779"/>
                  </a:cubicBezTo>
                  <a:lnTo>
                    <a:pt x="1708" y="5925"/>
                  </a:lnTo>
                  <a:cubicBezTo>
                    <a:pt x="2385" y="5889"/>
                    <a:pt x="2918" y="5284"/>
                    <a:pt x="2847" y="4573"/>
                  </a:cubicBezTo>
                  <a:cubicBezTo>
                    <a:pt x="2847" y="2793"/>
                    <a:pt x="677" y="3363"/>
                    <a:pt x="677" y="2260"/>
                  </a:cubicBezTo>
                  <a:cubicBezTo>
                    <a:pt x="677" y="1726"/>
                    <a:pt x="1068" y="1548"/>
                    <a:pt x="1566" y="1548"/>
                  </a:cubicBezTo>
                  <a:cubicBezTo>
                    <a:pt x="2135" y="1548"/>
                    <a:pt x="2349" y="1797"/>
                    <a:pt x="2491" y="1797"/>
                  </a:cubicBezTo>
                  <a:cubicBezTo>
                    <a:pt x="2634" y="1797"/>
                    <a:pt x="2740" y="1619"/>
                    <a:pt x="2740" y="1513"/>
                  </a:cubicBezTo>
                  <a:cubicBezTo>
                    <a:pt x="2740" y="1228"/>
                    <a:pt x="2135" y="1086"/>
                    <a:pt x="1708" y="1050"/>
                  </a:cubicBezTo>
                  <a:lnTo>
                    <a:pt x="1708" y="267"/>
                  </a:lnTo>
                  <a:cubicBezTo>
                    <a:pt x="1708" y="89"/>
                    <a:pt x="1575" y="0"/>
                    <a:pt x="1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43;p118">
              <a:extLst>
                <a:ext uri="{FF2B5EF4-FFF2-40B4-BE49-F238E27FC236}">
                  <a16:creationId xmlns:a16="http://schemas.microsoft.com/office/drawing/2014/main" id="{8B578534-85F1-EC08-BA7C-6618708CDFA9}"/>
                </a:ext>
              </a:extLst>
            </p:cNvPr>
            <p:cNvSpPr/>
            <p:nvPr/>
          </p:nvSpPr>
          <p:spPr>
            <a:xfrm>
              <a:off x="2119563" y="3808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  <a:moveTo>
                    <a:pt x="1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44;p118">
              <a:extLst>
                <a:ext uri="{FF2B5EF4-FFF2-40B4-BE49-F238E27FC236}">
                  <a16:creationId xmlns:a16="http://schemas.microsoft.com/office/drawing/2014/main" id="{3E92455D-4759-E819-A6A9-11066DFD3C19}"/>
                </a:ext>
              </a:extLst>
            </p:cNvPr>
            <p:cNvSpPr/>
            <p:nvPr/>
          </p:nvSpPr>
          <p:spPr>
            <a:xfrm>
              <a:off x="1839388" y="3511675"/>
              <a:ext cx="314025" cy="376775"/>
            </a:xfrm>
            <a:custGeom>
              <a:avLst/>
              <a:gdLst/>
              <a:ahLst/>
              <a:cxnLst/>
              <a:rect l="l" t="t" r="r" b="b"/>
              <a:pathLst>
                <a:path w="12561" h="15071" extrusionOk="0">
                  <a:moveTo>
                    <a:pt x="6796" y="498"/>
                  </a:moveTo>
                  <a:cubicBezTo>
                    <a:pt x="7294" y="498"/>
                    <a:pt x="7685" y="890"/>
                    <a:pt x="7685" y="1388"/>
                  </a:cubicBezTo>
                  <a:lnTo>
                    <a:pt x="7685" y="2242"/>
                  </a:lnTo>
                  <a:lnTo>
                    <a:pt x="2526" y="2242"/>
                  </a:lnTo>
                  <a:cubicBezTo>
                    <a:pt x="2242" y="2277"/>
                    <a:pt x="2242" y="2704"/>
                    <a:pt x="2526" y="2740"/>
                  </a:cubicBezTo>
                  <a:lnTo>
                    <a:pt x="7685" y="2740"/>
                  </a:lnTo>
                  <a:lnTo>
                    <a:pt x="7685" y="8042"/>
                  </a:lnTo>
                  <a:lnTo>
                    <a:pt x="7223" y="7010"/>
                  </a:lnTo>
                  <a:cubicBezTo>
                    <a:pt x="7072" y="6582"/>
                    <a:pt x="6742" y="6403"/>
                    <a:pt x="6407" y="6403"/>
                  </a:cubicBezTo>
                  <a:cubicBezTo>
                    <a:pt x="5794" y="6403"/>
                    <a:pt x="5160" y="6998"/>
                    <a:pt x="5551" y="7757"/>
                  </a:cubicBezTo>
                  <a:lnTo>
                    <a:pt x="6689" y="10390"/>
                  </a:lnTo>
                  <a:lnTo>
                    <a:pt x="6689" y="10390"/>
                  </a:lnTo>
                  <a:lnTo>
                    <a:pt x="6476" y="10319"/>
                  </a:lnTo>
                  <a:cubicBezTo>
                    <a:pt x="6392" y="10296"/>
                    <a:pt x="6310" y="10285"/>
                    <a:pt x="6231" y="10285"/>
                  </a:cubicBezTo>
                  <a:cubicBezTo>
                    <a:pt x="5562" y="10285"/>
                    <a:pt x="5062" y="11035"/>
                    <a:pt x="5444" y="11671"/>
                  </a:cubicBezTo>
                  <a:cubicBezTo>
                    <a:pt x="5551" y="11884"/>
                    <a:pt x="5764" y="12027"/>
                    <a:pt x="6013" y="12098"/>
                  </a:cubicBezTo>
                  <a:lnTo>
                    <a:pt x="6654" y="12276"/>
                  </a:lnTo>
                  <a:lnTo>
                    <a:pt x="498" y="12276"/>
                  </a:lnTo>
                  <a:lnTo>
                    <a:pt x="498" y="2740"/>
                  </a:lnTo>
                  <a:lnTo>
                    <a:pt x="1494" y="2740"/>
                  </a:lnTo>
                  <a:cubicBezTo>
                    <a:pt x="1504" y="2741"/>
                    <a:pt x="1514" y="2742"/>
                    <a:pt x="1523" y="2742"/>
                  </a:cubicBezTo>
                  <a:cubicBezTo>
                    <a:pt x="1805" y="2742"/>
                    <a:pt x="1805" y="2240"/>
                    <a:pt x="1523" y="2240"/>
                  </a:cubicBezTo>
                  <a:cubicBezTo>
                    <a:pt x="1514" y="2240"/>
                    <a:pt x="1504" y="2241"/>
                    <a:pt x="1494" y="2242"/>
                  </a:cubicBezTo>
                  <a:lnTo>
                    <a:pt x="498" y="2242"/>
                  </a:lnTo>
                  <a:lnTo>
                    <a:pt x="498" y="1388"/>
                  </a:lnTo>
                  <a:cubicBezTo>
                    <a:pt x="498" y="890"/>
                    <a:pt x="890" y="498"/>
                    <a:pt x="1388" y="498"/>
                  </a:cubicBezTo>
                  <a:close/>
                  <a:moveTo>
                    <a:pt x="6400" y="6983"/>
                  </a:moveTo>
                  <a:cubicBezTo>
                    <a:pt x="6538" y="6983"/>
                    <a:pt x="6671" y="7063"/>
                    <a:pt x="6725" y="7223"/>
                  </a:cubicBezTo>
                  <a:lnTo>
                    <a:pt x="7685" y="9394"/>
                  </a:lnTo>
                  <a:lnTo>
                    <a:pt x="7863" y="9821"/>
                  </a:lnTo>
                  <a:cubicBezTo>
                    <a:pt x="7915" y="9925"/>
                    <a:pt x="8025" y="9991"/>
                    <a:pt x="8135" y="9991"/>
                  </a:cubicBezTo>
                  <a:cubicBezTo>
                    <a:pt x="8176" y="9991"/>
                    <a:pt x="8217" y="9982"/>
                    <a:pt x="8255" y="9963"/>
                  </a:cubicBezTo>
                  <a:lnTo>
                    <a:pt x="10034" y="9180"/>
                  </a:lnTo>
                  <a:cubicBezTo>
                    <a:pt x="10069" y="9162"/>
                    <a:pt x="10114" y="9153"/>
                    <a:pt x="10158" y="9153"/>
                  </a:cubicBezTo>
                  <a:cubicBezTo>
                    <a:pt x="10203" y="9153"/>
                    <a:pt x="10247" y="9162"/>
                    <a:pt x="10283" y="9180"/>
                  </a:cubicBezTo>
                  <a:cubicBezTo>
                    <a:pt x="10354" y="9216"/>
                    <a:pt x="10425" y="9287"/>
                    <a:pt x="10461" y="9358"/>
                  </a:cubicBezTo>
                  <a:lnTo>
                    <a:pt x="11350" y="11457"/>
                  </a:lnTo>
                  <a:cubicBezTo>
                    <a:pt x="11421" y="11600"/>
                    <a:pt x="11350" y="11778"/>
                    <a:pt x="11208" y="11849"/>
                  </a:cubicBezTo>
                  <a:lnTo>
                    <a:pt x="8753" y="12916"/>
                  </a:lnTo>
                  <a:lnTo>
                    <a:pt x="8717" y="12952"/>
                  </a:lnTo>
                  <a:cubicBezTo>
                    <a:pt x="8679" y="12971"/>
                    <a:pt x="8639" y="12980"/>
                    <a:pt x="8598" y="12980"/>
                  </a:cubicBezTo>
                  <a:cubicBezTo>
                    <a:pt x="8487" y="12980"/>
                    <a:pt x="8378" y="12914"/>
                    <a:pt x="8326" y="12809"/>
                  </a:cubicBezTo>
                  <a:lnTo>
                    <a:pt x="8184" y="12454"/>
                  </a:lnTo>
                  <a:lnTo>
                    <a:pt x="8112" y="12311"/>
                  </a:lnTo>
                  <a:cubicBezTo>
                    <a:pt x="8041" y="12169"/>
                    <a:pt x="7935" y="12098"/>
                    <a:pt x="7828" y="12062"/>
                  </a:cubicBezTo>
                  <a:lnTo>
                    <a:pt x="7650" y="11991"/>
                  </a:lnTo>
                  <a:lnTo>
                    <a:pt x="6120" y="11564"/>
                  </a:lnTo>
                  <a:cubicBezTo>
                    <a:pt x="6049" y="11528"/>
                    <a:pt x="5942" y="11457"/>
                    <a:pt x="5906" y="11386"/>
                  </a:cubicBezTo>
                  <a:cubicBezTo>
                    <a:pt x="5756" y="11116"/>
                    <a:pt x="5936" y="10820"/>
                    <a:pt x="6188" y="10820"/>
                  </a:cubicBezTo>
                  <a:cubicBezTo>
                    <a:pt x="6234" y="10820"/>
                    <a:pt x="6284" y="10830"/>
                    <a:pt x="6333" y="10852"/>
                  </a:cubicBezTo>
                  <a:lnTo>
                    <a:pt x="6760" y="10959"/>
                  </a:lnTo>
                  <a:cubicBezTo>
                    <a:pt x="6810" y="10977"/>
                    <a:pt x="6859" y="10986"/>
                    <a:pt x="6905" y="10986"/>
                  </a:cubicBezTo>
                  <a:cubicBezTo>
                    <a:pt x="7225" y="10986"/>
                    <a:pt x="7445" y="10594"/>
                    <a:pt x="7259" y="10283"/>
                  </a:cubicBezTo>
                  <a:cubicBezTo>
                    <a:pt x="7259" y="10283"/>
                    <a:pt x="7223" y="10176"/>
                    <a:pt x="6049" y="7508"/>
                  </a:cubicBezTo>
                  <a:cubicBezTo>
                    <a:pt x="6013" y="7437"/>
                    <a:pt x="6013" y="7330"/>
                    <a:pt x="6049" y="7223"/>
                  </a:cubicBezTo>
                  <a:cubicBezTo>
                    <a:pt x="6120" y="7063"/>
                    <a:pt x="6262" y="6983"/>
                    <a:pt x="6400" y="6983"/>
                  </a:cubicBezTo>
                  <a:close/>
                  <a:moveTo>
                    <a:pt x="11493" y="12382"/>
                  </a:moveTo>
                  <a:cubicBezTo>
                    <a:pt x="11564" y="12382"/>
                    <a:pt x="11635" y="12418"/>
                    <a:pt x="11635" y="12454"/>
                  </a:cubicBezTo>
                  <a:lnTo>
                    <a:pt x="11991" y="13236"/>
                  </a:lnTo>
                  <a:cubicBezTo>
                    <a:pt x="11991" y="13272"/>
                    <a:pt x="11991" y="13307"/>
                    <a:pt x="11920" y="13343"/>
                  </a:cubicBezTo>
                  <a:lnTo>
                    <a:pt x="9251" y="14482"/>
                  </a:lnTo>
                  <a:cubicBezTo>
                    <a:pt x="9230" y="14492"/>
                    <a:pt x="9212" y="14496"/>
                    <a:pt x="9197" y="14496"/>
                  </a:cubicBezTo>
                  <a:cubicBezTo>
                    <a:pt x="9159" y="14496"/>
                    <a:pt x="9134" y="14471"/>
                    <a:pt x="9109" y="14446"/>
                  </a:cubicBezTo>
                  <a:lnTo>
                    <a:pt x="8788" y="13699"/>
                  </a:lnTo>
                  <a:cubicBezTo>
                    <a:pt x="8753" y="13628"/>
                    <a:pt x="8788" y="13521"/>
                    <a:pt x="8860" y="13485"/>
                  </a:cubicBezTo>
                  <a:lnTo>
                    <a:pt x="11386" y="12418"/>
                  </a:lnTo>
                  <a:lnTo>
                    <a:pt x="11457" y="12382"/>
                  </a:lnTo>
                  <a:close/>
                  <a:moveTo>
                    <a:pt x="1388" y="0"/>
                  </a:moveTo>
                  <a:cubicBezTo>
                    <a:pt x="605" y="0"/>
                    <a:pt x="0" y="605"/>
                    <a:pt x="0" y="1388"/>
                  </a:cubicBezTo>
                  <a:lnTo>
                    <a:pt x="0" y="13628"/>
                  </a:lnTo>
                  <a:cubicBezTo>
                    <a:pt x="0" y="14410"/>
                    <a:pt x="605" y="15051"/>
                    <a:pt x="1388" y="15051"/>
                  </a:cubicBezTo>
                  <a:lnTo>
                    <a:pt x="5978" y="15051"/>
                  </a:lnTo>
                  <a:cubicBezTo>
                    <a:pt x="6298" y="15051"/>
                    <a:pt x="6298" y="14517"/>
                    <a:pt x="5978" y="14517"/>
                  </a:cubicBezTo>
                  <a:lnTo>
                    <a:pt x="1388" y="14517"/>
                  </a:lnTo>
                  <a:cubicBezTo>
                    <a:pt x="890" y="14517"/>
                    <a:pt x="498" y="14126"/>
                    <a:pt x="498" y="13628"/>
                  </a:cubicBezTo>
                  <a:lnTo>
                    <a:pt x="498" y="12809"/>
                  </a:lnTo>
                  <a:lnTo>
                    <a:pt x="7685" y="12809"/>
                  </a:lnTo>
                  <a:lnTo>
                    <a:pt x="7685" y="13628"/>
                  </a:lnTo>
                  <a:cubicBezTo>
                    <a:pt x="7685" y="14090"/>
                    <a:pt x="7365" y="14446"/>
                    <a:pt x="6938" y="14517"/>
                  </a:cubicBezTo>
                  <a:cubicBezTo>
                    <a:pt x="6615" y="14582"/>
                    <a:pt x="6674" y="15029"/>
                    <a:pt x="6955" y="15029"/>
                  </a:cubicBezTo>
                  <a:cubicBezTo>
                    <a:pt x="6983" y="15029"/>
                    <a:pt x="7013" y="15025"/>
                    <a:pt x="7045" y="15015"/>
                  </a:cubicBezTo>
                  <a:cubicBezTo>
                    <a:pt x="7721" y="14909"/>
                    <a:pt x="8184" y="14339"/>
                    <a:pt x="8184" y="13663"/>
                  </a:cubicBezTo>
                  <a:lnTo>
                    <a:pt x="8184" y="13414"/>
                  </a:lnTo>
                  <a:lnTo>
                    <a:pt x="8255" y="13450"/>
                  </a:lnTo>
                  <a:cubicBezTo>
                    <a:pt x="8219" y="13628"/>
                    <a:pt x="8219" y="13770"/>
                    <a:pt x="8290" y="13948"/>
                  </a:cubicBezTo>
                  <a:lnTo>
                    <a:pt x="8611" y="14695"/>
                  </a:lnTo>
                  <a:cubicBezTo>
                    <a:pt x="8715" y="14931"/>
                    <a:pt x="8956" y="15071"/>
                    <a:pt x="9203" y="15071"/>
                  </a:cubicBezTo>
                  <a:cubicBezTo>
                    <a:pt x="9291" y="15071"/>
                    <a:pt x="9380" y="15053"/>
                    <a:pt x="9465" y="15015"/>
                  </a:cubicBezTo>
                  <a:lnTo>
                    <a:pt x="12133" y="13841"/>
                  </a:lnTo>
                  <a:cubicBezTo>
                    <a:pt x="12311" y="13770"/>
                    <a:pt x="12418" y="13663"/>
                    <a:pt x="12489" y="13485"/>
                  </a:cubicBezTo>
                  <a:cubicBezTo>
                    <a:pt x="12560" y="13343"/>
                    <a:pt x="12560" y="13165"/>
                    <a:pt x="12489" y="12987"/>
                  </a:cubicBezTo>
                  <a:lnTo>
                    <a:pt x="12169" y="12240"/>
                  </a:lnTo>
                  <a:cubicBezTo>
                    <a:pt x="12098" y="12098"/>
                    <a:pt x="11991" y="11991"/>
                    <a:pt x="11884" y="11920"/>
                  </a:cubicBezTo>
                  <a:cubicBezTo>
                    <a:pt x="11991" y="11706"/>
                    <a:pt x="11991" y="11457"/>
                    <a:pt x="11884" y="11244"/>
                  </a:cubicBezTo>
                  <a:lnTo>
                    <a:pt x="10959" y="9145"/>
                  </a:lnTo>
                  <a:cubicBezTo>
                    <a:pt x="10888" y="8931"/>
                    <a:pt x="10710" y="8789"/>
                    <a:pt x="10496" y="8718"/>
                  </a:cubicBezTo>
                  <a:cubicBezTo>
                    <a:pt x="10390" y="8664"/>
                    <a:pt x="10274" y="8638"/>
                    <a:pt x="10163" y="8638"/>
                  </a:cubicBezTo>
                  <a:cubicBezTo>
                    <a:pt x="10052" y="8638"/>
                    <a:pt x="9945" y="8664"/>
                    <a:pt x="9856" y="8718"/>
                  </a:cubicBezTo>
                  <a:lnTo>
                    <a:pt x="8290" y="9394"/>
                  </a:lnTo>
                  <a:lnTo>
                    <a:pt x="8219" y="9216"/>
                  </a:lnTo>
                  <a:lnTo>
                    <a:pt x="8219" y="1388"/>
                  </a:lnTo>
                  <a:cubicBezTo>
                    <a:pt x="8219" y="605"/>
                    <a:pt x="7579" y="0"/>
                    <a:pt x="6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45;p118">
              <a:extLst>
                <a:ext uri="{FF2B5EF4-FFF2-40B4-BE49-F238E27FC236}">
                  <a16:creationId xmlns:a16="http://schemas.microsoft.com/office/drawing/2014/main" id="{AA73F3AD-0E5F-541D-48EB-9A01F270D739}"/>
                </a:ext>
              </a:extLst>
            </p:cNvPr>
            <p:cNvSpPr/>
            <p:nvPr/>
          </p:nvSpPr>
          <p:spPr>
            <a:xfrm>
              <a:off x="2122238" y="38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  <a:moveTo>
                    <a:pt x="1" y="1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B87C6841-E72E-2750-97B1-7F11F86E5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D">
                <a:extLst>
                  <a:ext uri="{FF2B5EF4-FFF2-40B4-BE49-F238E27FC236}">
                    <a16:creationId xmlns:a16="http://schemas.microsoft.com/office/drawing/2014/main" id="{4A33DE0B-4B42-2E3A-A661-A11E57A38D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2698905"/>
                  </p:ext>
                </p:extLst>
              </p:nvPr>
            </p:nvGraphicFramePr>
            <p:xfrm flipH="1">
              <a:off x="3582325" y="3015675"/>
              <a:ext cx="71951" cy="7172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71951" cy="71728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03655" ay="-217376" az="-107875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62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D">
                <a:extLst>
                  <a:ext uri="{FF2B5EF4-FFF2-40B4-BE49-F238E27FC236}">
                    <a16:creationId xmlns:a16="http://schemas.microsoft.com/office/drawing/2014/main" id="{4A33DE0B-4B42-2E3A-A661-A11E57A38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582325" y="3015675"/>
                <a:ext cx="71951" cy="7172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2926AD65-D1E1-563D-DA29-1EA012D3C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6EBADB3F-1219-5435-7A31-64FAB01B6AB7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F79B77CD-752D-971C-2569-046884BEE884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DFF3D4D7-F035-8101-0394-F65B1D197B02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A9BCFBA1-69E9-3DEA-8924-2CB93BEFB45B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63D89C11-A58D-ACEC-66CB-93CE409826D6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23C6F17E-B7E4-9010-EDAF-36C3B2C9488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6825D9AD-5954-3831-4CE5-C5D9FF4774A5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D5C4A651-9E7A-8A67-3F24-A09C11A12F8B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E93CE09F-56D3-05EB-F8A1-C061A371948B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BFA5AAFF-52DB-61BD-9977-016472EB307E}"/>
              </a:ext>
            </a:extLst>
          </p:cNvPr>
          <p:cNvSpPr/>
          <p:nvPr/>
        </p:nvSpPr>
        <p:spPr>
          <a:xfrm>
            <a:off x="2074740" y="151335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341C6AB2-EA37-B7DA-9E47-7CA1CB45ED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Dataset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E749EDBF-C444-365D-2BBB-94906140685F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CDD4DCBE-2137-A22E-5599-F4CC60C5DE74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5DE90F75-39EF-2F4C-7649-64204F328137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A4B1445E-0EE1-DD0A-6AF1-C8DDB5ABEEB7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148D6AED-BB4A-3C58-54AD-6CAD2656D6B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4FD99C4E-BF1D-B2B6-B0D2-42879ECA59D7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1DFFBCB5-0071-28E1-D356-79ECC2A2E2B2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59CCD081-C9EC-0A26-FFD6-CA6EBAD5B090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B1D54A26-F30A-BE96-A667-576ADD2E1E3D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223E2ED0-E506-0B8D-5811-B8DBE41EFEDC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DA81B1A2-C36F-4EA9-BA08-EF9401337BEA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B6581860-5C48-6C42-E63F-5F06ED1B5F2C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32A2C748-D023-A51D-5450-7D58A4AF581E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60C088D0-8079-CEE4-4B6F-FC86BB840A7C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093105EE-18F0-7C19-213D-4ABFB5C2766A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719F1D1C-2333-F6B9-B56C-B0B8822F645D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609052D4-454C-1552-D4BB-F53C1C0D369D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BED8CCF4-6360-BCCD-3D78-4AA599371ED5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1F031003-4B9E-6B73-1BBD-9865DECD2BEE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B5F19815-8D7A-7023-BDC8-F71DDD726CB5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2" name="Google Shape;361;p35">
            <a:extLst>
              <a:ext uri="{FF2B5EF4-FFF2-40B4-BE49-F238E27FC236}">
                <a16:creationId xmlns:a16="http://schemas.microsoft.com/office/drawing/2014/main" id="{36813AEB-68DF-2AE0-D2E0-9EF62AFDE6C1}"/>
              </a:ext>
            </a:extLst>
          </p:cNvPr>
          <p:cNvSpPr txBox="1">
            <a:spLocks/>
          </p:cNvSpPr>
          <p:nvPr/>
        </p:nvSpPr>
        <p:spPr>
          <a:xfrm>
            <a:off x="-5240981" y="1387665"/>
            <a:ext cx="5483737" cy="26732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Oswald" pitchFamily="2" charset="0"/>
              </a:rPr>
              <a:t>500k+ records</a:t>
            </a:r>
          </a:p>
          <a:p>
            <a:r>
              <a:rPr lang="en-US" sz="2400" dirty="0">
                <a:latin typeface="Oswald" pitchFamily="2" charset="0"/>
              </a:rPr>
              <a:t>Features: Sign-in/out, lecture times, status</a:t>
            </a:r>
          </a:p>
          <a:p>
            <a:r>
              <a:rPr lang="en-US" sz="2400" dirty="0">
                <a:latin typeface="Oswald" pitchFamily="2" charset="0"/>
              </a:rPr>
              <a:t>Computed: delay, minutes attended</a:t>
            </a:r>
          </a:p>
          <a:p>
            <a:r>
              <a:rPr lang="en-US" sz="2400" dirty="0">
                <a:latin typeface="Oswald" pitchFamily="2" charset="0"/>
              </a:rPr>
              <a:t>Challenges: missing data, class imbalance</a:t>
            </a:r>
          </a:p>
        </p:txBody>
      </p:sp>
      <p:sp>
        <p:nvSpPr>
          <p:cNvPr id="4" name="Google Shape;360;p35">
            <a:extLst>
              <a:ext uri="{FF2B5EF4-FFF2-40B4-BE49-F238E27FC236}">
                <a16:creationId xmlns:a16="http://schemas.microsoft.com/office/drawing/2014/main" id="{4EA19002-79A6-6631-62C2-C7DF7E32ADB0}"/>
              </a:ext>
            </a:extLst>
          </p:cNvPr>
          <p:cNvSpPr txBox="1">
            <a:spLocks/>
          </p:cNvSpPr>
          <p:nvPr/>
        </p:nvSpPr>
        <p:spPr>
          <a:xfrm>
            <a:off x="-3995354" y="366452"/>
            <a:ext cx="386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Attendance Dataset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Google Shape;362;p35">
            <a:extLst>
              <a:ext uri="{FF2B5EF4-FFF2-40B4-BE49-F238E27FC236}">
                <a16:creationId xmlns:a16="http://schemas.microsoft.com/office/drawing/2014/main" id="{C2BC451A-6783-ED7F-ED97-7B8F054CB9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20481" y="1743922"/>
            <a:ext cx="3471725" cy="267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64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5DF46D05-4449-2D1B-34A2-72BA5D86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>
            <a:extLst>
              <a:ext uri="{FF2B5EF4-FFF2-40B4-BE49-F238E27FC236}">
                <a16:creationId xmlns:a16="http://schemas.microsoft.com/office/drawing/2014/main" id="{146FE8D5-B295-CBA3-94E9-A7FFD2394ABF}"/>
              </a:ext>
            </a:extLst>
          </p:cNvPr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>
              <a:extLst>
                <a:ext uri="{FF2B5EF4-FFF2-40B4-BE49-F238E27FC236}">
                  <a16:creationId xmlns:a16="http://schemas.microsoft.com/office/drawing/2014/main" id="{41DCA878-1F45-FB18-1908-3E4B11FB531B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>
              <a:extLst>
                <a:ext uri="{FF2B5EF4-FFF2-40B4-BE49-F238E27FC236}">
                  <a16:creationId xmlns:a16="http://schemas.microsoft.com/office/drawing/2014/main" id="{0ED3927C-77E5-8E2D-A639-97B07B1E481C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>
              <a:extLst>
                <a:ext uri="{FF2B5EF4-FFF2-40B4-BE49-F238E27FC236}">
                  <a16:creationId xmlns:a16="http://schemas.microsoft.com/office/drawing/2014/main" id="{32966328-5641-F973-A378-FEF907F3D6A3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>
              <a:extLst>
                <a:ext uri="{FF2B5EF4-FFF2-40B4-BE49-F238E27FC236}">
                  <a16:creationId xmlns:a16="http://schemas.microsoft.com/office/drawing/2014/main" id="{DF7D1213-6D54-ED98-5456-B8259305254D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>
              <a:extLst>
                <a:ext uri="{FF2B5EF4-FFF2-40B4-BE49-F238E27FC236}">
                  <a16:creationId xmlns:a16="http://schemas.microsoft.com/office/drawing/2014/main" id="{F07A58E2-0E80-0AA9-6A52-2149774B3AF9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>
              <a:extLst>
                <a:ext uri="{FF2B5EF4-FFF2-40B4-BE49-F238E27FC236}">
                  <a16:creationId xmlns:a16="http://schemas.microsoft.com/office/drawing/2014/main" id="{7180BC5B-4AEF-D39A-48EF-E7731B02C66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>
              <a:extLst>
                <a:ext uri="{FF2B5EF4-FFF2-40B4-BE49-F238E27FC236}">
                  <a16:creationId xmlns:a16="http://schemas.microsoft.com/office/drawing/2014/main" id="{CF76DEED-1780-993C-782B-19595AF67FB0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>
              <a:extLst>
                <a:ext uri="{FF2B5EF4-FFF2-40B4-BE49-F238E27FC236}">
                  <a16:creationId xmlns:a16="http://schemas.microsoft.com/office/drawing/2014/main" id="{E0EF2880-BB93-2467-0EDF-CD2C327183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>
            <a:extLst>
              <a:ext uri="{FF2B5EF4-FFF2-40B4-BE49-F238E27FC236}">
                <a16:creationId xmlns:a16="http://schemas.microsoft.com/office/drawing/2014/main" id="{0F4B6DC0-DE4F-8EA9-9C42-1228CFF01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5884" y="114061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Dataset (1/2)</a:t>
            </a:r>
            <a:endParaRPr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1" name="Google Shape;361;p35">
            <a:extLst>
              <a:ext uri="{FF2B5EF4-FFF2-40B4-BE49-F238E27FC236}">
                <a16:creationId xmlns:a16="http://schemas.microsoft.com/office/drawing/2014/main" id="{36C01E20-64A9-6AF5-7964-5E1749027C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5993" y="1431011"/>
            <a:ext cx="6309575" cy="26732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>
                <a:latin typeface="Oswald" pitchFamily="2" charset="0"/>
              </a:rPr>
              <a:t>500k+ records</a:t>
            </a:r>
          </a:p>
          <a:p>
            <a:r>
              <a:rPr lang="en-US" sz="2000" dirty="0">
                <a:latin typeface="Oswald" pitchFamily="2" charset="0"/>
              </a:rPr>
              <a:t>Features: Sign-in/out, lecture times, status, amount spent</a:t>
            </a:r>
          </a:p>
          <a:p>
            <a:r>
              <a:rPr lang="en-US" sz="2000" dirty="0">
                <a:latin typeface="Oswald" pitchFamily="2" charset="0"/>
              </a:rPr>
              <a:t>Computed: delay, minutes attended, spending patterns </a:t>
            </a:r>
          </a:p>
          <a:p>
            <a:r>
              <a:rPr lang="en-US" sz="2000" dirty="0">
                <a:latin typeface="Oswald" pitchFamily="2" charset="0"/>
              </a:rPr>
              <a:t>Challenges: missing data, class imbalance</a:t>
            </a:r>
          </a:p>
        </p:txBody>
      </p:sp>
      <p:pic>
        <p:nvPicPr>
          <p:cNvPr id="2" name="Google Shape;362;p35">
            <a:extLst>
              <a:ext uri="{FF2B5EF4-FFF2-40B4-BE49-F238E27FC236}">
                <a16:creationId xmlns:a16="http://schemas.microsoft.com/office/drawing/2014/main" id="{B2681285-732B-7784-32DD-37645A9CCA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62" y="5066489"/>
            <a:ext cx="3471725" cy="26732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D">
                <a:extLst>
                  <a:ext uri="{FF2B5EF4-FFF2-40B4-BE49-F238E27FC236}">
                    <a16:creationId xmlns:a16="http://schemas.microsoft.com/office/drawing/2014/main" id="{29A581BB-8FFA-88D4-DB21-9228896423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6541733"/>
                  </p:ext>
                </p:extLst>
              </p:nvPr>
            </p:nvGraphicFramePr>
            <p:xfrm>
              <a:off x="6182656" y="467408"/>
              <a:ext cx="2293714" cy="25982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93714" cy="2598274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462617" ay="-1674022" az="21911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D">
                <a:extLst>
                  <a:ext uri="{FF2B5EF4-FFF2-40B4-BE49-F238E27FC236}">
                    <a16:creationId xmlns:a16="http://schemas.microsoft.com/office/drawing/2014/main" id="{29A581BB-8FFA-88D4-DB21-9228896423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2656" y="467408"/>
                <a:ext cx="2293714" cy="25982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18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CC69DDF4-C8F0-9AF8-E288-36E6BF378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>
            <a:extLst>
              <a:ext uri="{FF2B5EF4-FFF2-40B4-BE49-F238E27FC236}">
                <a16:creationId xmlns:a16="http://schemas.microsoft.com/office/drawing/2014/main" id="{6C1B44D6-68CB-564B-3094-C9E328A1C5FC}"/>
              </a:ext>
            </a:extLst>
          </p:cNvPr>
          <p:cNvGrpSpPr/>
          <p:nvPr/>
        </p:nvGrpSpPr>
        <p:grpSpPr>
          <a:xfrm>
            <a:off x="1607162" y="-2952835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>
              <a:extLst>
                <a:ext uri="{FF2B5EF4-FFF2-40B4-BE49-F238E27FC236}">
                  <a16:creationId xmlns:a16="http://schemas.microsoft.com/office/drawing/2014/main" id="{CFAF3A8D-DC2C-9807-3EC7-60BB095E8458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>
              <a:extLst>
                <a:ext uri="{FF2B5EF4-FFF2-40B4-BE49-F238E27FC236}">
                  <a16:creationId xmlns:a16="http://schemas.microsoft.com/office/drawing/2014/main" id="{3341B571-1415-B2F1-F743-EFF4949067BA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>
              <a:extLst>
                <a:ext uri="{FF2B5EF4-FFF2-40B4-BE49-F238E27FC236}">
                  <a16:creationId xmlns:a16="http://schemas.microsoft.com/office/drawing/2014/main" id="{E39C488A-398C-08C4-07BD-06B279A82821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>
              <a:extLst>
                <a:ext uri="{FF2B5EF4-FFF2-40B4-BE49-F238E27FC236}">
                  <a16:creationId xmlns:a16="http://schemas.microsoft.com/office/drawing/2014/main" id="{CDD174F3-FF93-DF3D-E714-3DF4248B38C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>
              <a:extLst>
                <a:ext uri="{FF2B5EF4-FFF2-40B4-BE49-F238E27FC236}">
                  <a16:creationId xmlns:a16="http://schemas.microsoft.com/office/drawing/2014/main" id="{E2994C11-C36A-2407-A93E-4253A184C97F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>
              <a:extLst>
                <a:ext uri="{FF2B5EF4-FFF2-40B4-BE49-F238E27FC236}">
                  <a16:creationId xmlns:a16="http://schemas.microsoft.com/office/drawing/2014/main" id="{1853CADE-C36B-4BBA-223C-33B45EBDB60C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>
              <a:extLst>
                <a:ext uri="{FF2B5EF4-FFF2-40B4-BE49-F238E27FC236}">
                  <a16:creationId xmlns:a16="http://schemas.microsoft.com/office/drawing/2014/main" id="{2C532C45-4AAE-F7D4-5095-E83E029800B2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>
              <a:extLst>
                <a:ext uri="{FF2B5EF4-FFF2-40B4-BE49-F238E27FC236}">
                  <a16:creationId xmlns:a16="http://schemas.microsoft.com/office/drawing/2014/main" id="{A663C6D2-C26E-169D-6B81-C06AA5EDB7CE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>
            <a:extLst>
              <a:ext uri="{FF2B5EF4-FFF2-40B4-BE49-F238E27FC236}">
                <a16:creationId xmlns:a16="http://schemas.microsoft.com/office/drawing/2014/main" id="{B55FE0ED-D6F2-A934-5C72-0E10D67861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3548" y="798945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Dataset (2/2)</a:t>
            </a:r>
            <a:endParaRPr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1" name="Google Shape;361;p35">
            <a:extLst>
              <a:ext uri="{FF2B5EF4-FFF2-40B4-BE49-F238E27FC236}">
                <a16:creationId xmlns:a16="http://schemas.microsoft.com/office/drawing/2014/main" id="{B69036B7-3CC4-0D90-5B7F-C2852D979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91412" y="1702541"/>
            <a:ext cx="6131160" cy="24509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00" dirty="0">
                <a:latin typeface="Oswald" pitchFamily="2" charset="0"/>
              </a:rPr>
              <a:t>Target variable: Status (present, absent, late) &amp; Spending Category </a:t>
            </a:r>
          </a:p>
          <a:p>
            <a:r>
              <a:rPr lang="en-US" sz="1800" dirty="0">
                <a:latin typeface="Oswald" pitchFamily="2" charset="0"/>
              </a:rPr>
              <a:t>Preprocessing: Time formatting, normalization, categorical encoding</a:t>
            </a:r>
          </a:p>
          <a:p>
            <a:r>
              <a:rPr lang="en-US" sz="1800" dirty="0">
                <a:latin typeface="Oswald" pitchFamily="2" charset="0"/>
              </a:rPr>
              <a:t>Feature Engineering: Delay, duration, student history, daily spending  Models Used:  </a:t>
            </a:r>
          </a:p>
          <a:p>
            <a:r>
              <a:rPr lang="en-US" sz="1800" dirty="0">
                <a:latin typeface="Oswald" pitchFamily="2" charset="0"/>
              </a:rPr>
              <a:t>   • ANN for Attendance Prediction (98% Accuracy)  </a:t>
            </a:r>
          </a:p>
          <a:p>
            <a:r>
              <a:rPr lang="en-US" sz="1800" dirty="0">
                <a:latin typeface="Oswald" pitchFamily="2" charset="0"/>
              </a:rPr>
              <a:t>   • Linear Regression for Spending Forecast (96% Accuracy)  </a:t>
            </a:r>
          </a:p>
          <a:p>
            <a:r>
              <a:rPr lang="en-US" sz="1800" dirty="0">
                <a:latin typeface="Oswald" pitchFamily="2" charset="0"/>
              </a:rPr>
              <a:t>   • Decision Tree for Behavior Categorization </a:t>
            </a:r>
          </a:p>
          <a:p>
            <a:endParaRPr lang="en-US" sz="1800" dirty="0">
              <a:latin typeface="Oswald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D">
                <a:extLst>
                  <a:ext uri="{FF2B5EF4-FFF2-40B4-BE49-F238E27FC236}">
                    <a16:creationId xmlns:a16="http://schemas.microsoft.com/office/drawing/2014/main" id="{80CCCBEF-4443-33E6-C6D6-B4B8256A73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4505462"/>
                  </p:ext>
                </p:extLst>
              </p:nvPr>
            </p:nvGraphicFramePr>
            <p:xfrm>
              <a:off x="1199491" y="1547077"/>
              <a:ext cx="2312749" cy="28266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12749" cy="2826693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15075" ay="2590225" az="-130519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D">
                <a:extLst>
                  <a:ext uri="{FF2B5EF4-FFF2-40B4-BE49-F238E27FC236}">
                    <a16:creationId xmlns:a16="http://schemas.microsoft.com/office/drawing/2014/main" id="{80CCCBEF-4443-33E6-C6D6-B4B8256A73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9491" y="1547077"/>
                <a:ext cx="2312749" cy="2826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D">
                <a:extLst>
                  <a:ext uri="{FF2B5EF4-FFF2-40B4-BE49-F238E27FC236}">
                    <a16:creationId xmlns:a16="http://schemas.microsoft.com/office/drawing/2014/main" id="{78A1BCD3-2582-9E78-0C98-C6A4738E39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4398386"/>
                  </p:ext>
                </p:extLst>
              </p:nvPr>
            </p:nvGraphicFramePr>
            <p:xfrm>
              <a:off x="2859236" y="5359066"/>
              <a:ext cx="2788624" cy="27616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88624" cy="2761622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47287" ay="252266" az="255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D">
                <a:extLst>
                  <a:ext uri="{FF2B5EF4-FFF2-40B4-BE49-F238E27FC236}">
                    <a16:creationId xmlns:a16="http://schemas.microsoft.com/office/drawing/2014/main" id="{78A1BCD3-2582-9E78-0C98-C6A4738E39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9236" y="5359066"/>
                <a:ext cx="2788624" cy="276162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89AC59-AAAA-2A1F-8B6B-74935DFDF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473742"/>
              </p:ext>
            </p:extLst>
          </p:nvPr>
        </p:nvGraphicFramePr>
        <p:xfrm>
          <a:off x="-8900072" y="1770102"/>
          <a:ext cx="8458956" cy="484933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04913">
                  <a:extLst>
                    <a:ext uri="{9D8B030D-6E8A-4147-A177-3AD203B41FA5}">
                      <a16:colId xmlns:a16="http://schemas.microsoft.com/office/drawing/2014/main" val="456745788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791430373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855386695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2025220936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473856481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453349391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283795961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3277741053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607387626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2798458855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3287276906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439908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1" algn="ctr"/>
                      <a:endParaRPr lang="en-US" sz="105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Student ID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Date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Course</a:t>
                      </a:r>
                    </a:p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Code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Course</a:t>
                      </a:r>
                    </a:p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Time Lecture Started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Time Lecture Ended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Lecture Duration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Student Sign-in to Lecture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Student Sign-out from Lecture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Status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552361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S001325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9:19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9:09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7803655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S004829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9:50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0263119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S003046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Data Structures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9:28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present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432335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S001865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9:42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4246671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S009011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8:27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68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132563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S009011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9:40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11:07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9:53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795995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S004347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15:46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16:50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64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16:42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6538666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S004435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15:48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16:54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6174660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S004829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Data Structures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12:47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13:57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70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12:55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13:51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3422743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S005835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Intro to Biology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present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388586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S003828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Intro to Biology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9:18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2651821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S001325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9:20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76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9:21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present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3737873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S004829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8:10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9:19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8:16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9:09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886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357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obot Head 4">
                <a:extLst>
                  <a:ext uri="{FF2B5EF4-FFF2-40B4-BE49-F238E27FC236}">
                    <a16:creationId xmlns:a16="http://schemas.microsoft.com/office/drawing/2014/main" id="{C8F577B0-06DA-1881-CF70-55059760C6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9406004"/>
                  </p:ext>
                </p:extLst>
              </p:nvPr>
            </p:nvGraphicFramePr>
            <p:xfrm>
              <a:off x="3701227" y="730368"/>
              <a:ext cx="1741545" cy="29977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41545" cy="2997741"/>
                    </a:xfrm>
                    <a:prstGeom prst="rect">
                      <a:avLst/>
                    </a:prstGeom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-8423370" ay="5077611" az="-84307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6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obot Head 4">
                <a:extLst>
                  <a:ext uri="{FF2B5EF4-FFF2-40B4-BE49-F238E27FC236}">
                    <a16:creationId xmlns:a16="http://schemas.microsoft.com/office/drawing/2014/main" id="{C8F577B0-06DA-1881-CF70-55059760C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1227" y="730368"/>
                <a:ext cx="1741545" cy="2997741"/>
              </a:xfrm>
              <a:prstGeom prst="rect">
                <a:avLst/>
              </a:prstGeom>
            </p:spPr>
          </p:pic>
        </mc:Fallback>
      </mc:AlternateContent>
      <p:sp>
        <p:nvSpPr>
          <p:cNvPr id="9" name="Google Shape;543;p39">
            <a:extLst>
              <a:ext uri="{FF2B5EF4-FFF2-40B4-BE49-F238E27FC236}">
                <a16:creationId xmlns:a16="http://schemas.microsoft.com/office/drawing/2014/main" id="{0161B1FF-8880-B66E-20F6-07BC1BB303EA}"/>
              </a:ext>
            </a:extLst>
          </p:cNvPr>
          <p:cNvSpPr txBox="1">
            <a:spLocks/>
          </p:cNvSpPr>
          <p:nvPr/>
        </p:nvSpPr>
        <p:spPr>
          <a:xfrm>
            <a:off x="1106919" y="1200411"/>
            <a:ext cx="6634649" cy="208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6000" dirty="0"/>
              <a:t>System Implementation</a:t>
            </a:r>
            <a:endParaRPr lang="en-US" sz="6000" dirty="0">
              <a:sym typeface="DM Sans"/>
            </a:endParaRPr>
          </a:p>
        </p:txBody>
      </p:sp>
      <p:sp>
        <p:nvSpPr>
          <p:cNvPr id="8" name="Google Shape;542;p39">
            <a:extLst>
              <a:ext uri="{FF2B5EF4-FFF2-40B4-BE49-F238E27FC236}">
                <a16:creationId xmlns:a16="http://schemas.microsoft.com/office/drawing/2014/main" id="{9DD4C77E-414D-10B5-8582-A981D8E0C05E}"/>
              </a:ext>
            </a:extLst>
          </p:cNvPr>
          <p:cNvSpPr/>
          <p:nvPr/>
        </p:nvSpPr>
        <p:spPr>
          <a:xfrm>
            <a:off x="-506483" y="-368876"/>
            <a:ext cx="10608071" cy="600578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362;p35">
            <a:extLst>
              <a:ext uri="{FF2B5EF4-FFF2-40B4-BE49-F238E27FC236}">
                <a16:creationId xmlns:a16="http://schemas.microsoft.com/office/drawing/2014/main" id="{837C7230-766E-8EE7-9A33-5D4755879A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8486" y="610678"/>
            <a:ext cx="3471725" cy="26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4E928DB-FAE5-E9CA-0936-894282FC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6" y="-700956"/>
            <a:ext cx="3866400" cy="5727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Algorithm Overview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17BA681-ED1D-1155-EBEB-2D2B9A6A1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797477" y="905708"/>
            <a:ext cx="5960534" cy="3332083"/>
          </a:xfrm>
        </p:spPr>
        <p:txBody>
          <a:bodyPr/>
          <a:lstStyle/>
          <a:p>
            <a:pPr marL="13970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Preprocessing Steps:</a:t>
            </a:r>
          </a:p>
          <a:p>
            <a:pPr algn="ctr"/>
            <a:r>
              <a:rPr lang="en-US" dirty="0">
                <a:latin typeface="Oswald" panose="00000500000000000000" pitchFamily="2" charset="0"/>
              </a:rPr>
              <a:t>Missing values in time columns replaced with '00:00'.</a:t>
            </a:r>
          </a:p>
          <a:p>
            <a:pPr algn="ctr"/>
            <a:r>
              <a:rPr lang="en-US" dirty="0">
                <a:latin typeface="Oswald" panose="00000500000000000000" pitchFamily="2" charset="0"/>
              </a:rPr>
              <a:t>Categorical encoding for 'Status' using </a:t>
            </a:r>
            <a:r>
              <a:rPr lang="en-US" dirty="0" err="1">
                <a:latin typeface="Oswald" panose="00000500000000000000" pitchFamily="2" charset="0"/>
              </a:rPr>
              <a:t>LabelEncoder</a:t>
            </a:r>
            <a:r>
              <a:rPr lang="en-US" dirty="0">
                <a:latin typeface="Oswald" panose="00000500000000000000" pitchFamily="2" charset="0"/>
              </a:rPr>
              <a:t>.</a:t>
            </a:r>
          </a:p>
          <a:p>
            <a:pPr algn="ctr"/>
            <a:r>
              <a:rPr lang="en-US" dirty="0">
                <a:latin typeface="Oswald" panose="00000500000000000000" pitchFamily="2" charset="0"/>
              </a:rPr>
              <a:t>Feature scaling using </a:t>
            </a:r>
            <a:r>
              <a:rPr lang="en-US" dirty="0" err="1">
                <a:latin typeface="Oswald" panose="00000500000000000000" pitchFamily="2" charset="0"/>
              </a:rPr>
              <a:t>StandardScaler</a:t>
            </a:r>
            <a:r>
              <a:rPr lang="en-US" dirty="0">
                <a:latin typeface="Oswald" panose="00000500000000000000" pitchFamily="2" charset="0"/>
              </a:rPr>
              <a:t>.</a:t>
            </a:r>
          </a:p>
          <a:p>
            <a:pPr marL="13970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Models Used:</a:t>
            </a:r>
          </a:p>
          <a:p>
            <a:pPr algn="ctr"/>
            <a:r>
              <a:rPr lang="en-US" dirty="0">
                <a:latin typeface="Oswald" panose="00000500000000000000" pitchFamily="2" charset="0"/>
              </a:rPr>
              <a:t>Artificial Neural Network (ANN):</a:t>
            </a:r>
          </a:p>
          <a:p>
            <a:pPr algn="ctr"/>
            <a:r>
              <a:rPr lang="en-US" dirty="0">
                <a:latin typeface="Oswald" panose="00000500000000000000" pitchFamily="2" charset="0"/>
              </a:rPr>
              <a:t>Trained to predict attendance status with dropout layers to mitigate overfitting.</a:t>
            </a:r>
          </a:p>
          <a:p>
            <a:pPr marL="13970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Decision Tree:</a:t>
            </a:r>
          </a:p>
          <a:p>
            <a:pPr algn="ctr"/>
            <a:r>
              <a:rPr lang="en-US" dirty="0">
                <a:latin typeface="Oswald" panose="00000500000000000000" pitchFamily="2" charset="0"/>
              </a:rPr>
              <a:t>Used with hyperparameter tuning to identify best configurations.</a:t>
            </a:r>
          </a:p>
          <a:p>
            <a:pPr marL="13970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Oswald" panose="00000500000000000000" pitchFamily="2" charset="0"/>
              </a:rPr>
              <a:t>Key Metrics:</a:t>
            </a:r>
          </a:p>
          <a:p>
            <a:pPr algn="ctr"/>
            <a:r>
              <a:rPr lang="en-US" dirty="0">
                <a:latin typeface="Oswald" panose="00000500000000000000" pitchFamily="2" charset="0"/>
              </a:rPr>
              <a:t>ANN Accuracy: ~85.54%.</a:t>
            </a:r>
          </a:p>
          <a:p>
            <a:pPr algn="ctr"/>
            <a:r>
              <a:rPr lang="en-US" dirty="0">
                <a:latin typeface="Oswald" panose="00000500000000000000" pitchFamily="2" charset="0"/>
              </a:rPr>
              <a:t>Decision Tree : ~81.31%.</a:t>
            </a:r>
          </a:p>
          <a:p>
            <a:pPr algn="ctr"/>
            <a:endParaRPr lang="en-US" dirty="0">
              <a:latin typeface="Oswald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pu">
                <a:extLst>
                  <a:ext uri="{FF2B5EF4-FFF2-40B4-BE49-F238E27FC236}">
                    <a16:creationId xmlns:a16="http://schemas.microsoft.com/office/drawing/2014/main" id="{34E7EBBA-63EB-144D-0B65-540FC3CAAD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904431"/>
                  </p:ext>
                </p:extLst>
              </p:nvPr>
            </p:nvGraphicFramePr>
            <p:xfrm>
              <a:off x="8359415" y="-1070994"/>
              <a:ext cx="2560542" cy="118046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560542" cy="1180467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99364" ay="-3050872" az="95238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404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pu">
                <a:extLst>
                  <a:ext uri="{FF2B5EF4-FFF2-40B4-BE49-F238E27FC236}">
                    <a16:creationId xmlns:a16="http://schemas.microsoft.com/office/drawing/2014/main" id="{34E7EBBA-63EB-144D-0B65-540FC3CAA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9415" y="-1070994"/>
                <a:ext cx="2560542" cy="1180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D">
                <a:extLst>
                  <a:ext uri="{FF2B5EF4-FFF2-40B4-BE49-F238E27FC236}">
                    <a16:creationId xmlns:a16="http://schemas.microsoft.com/office/drawing/2014/main" id="{A6749642-05F3-F31D-BE76-1394699F4A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5824286"/>
                  </p:ext>
                </p:extLst>
              </p:nvPr>
            </p:nvGraphicFramePr>
            <p:xfrm>
              <a:off x="-2850191" y="2718311"/>
              <a:ext cx="2659956" cy="278864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59956" cy="2788645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35850" ay="-1999254" az="-1070977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D">
                <a:extLst>
                  <a:ext uri="{FF2B5EF4-FFF2-40B4-BE49-F238E27FC236}">
                    <a16:creationId xmlns:a16="http://schemas.microsoft.com/office/drawing/2014/main" id="{A6749642-05F3-F31D-BE76-1394699F4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850191" y="2718311"/>
                <a:ext cx="2659956" cy="2788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Wall Mounted Lever">
                <a:extLst>
                  <a:ext uri="{FF2B5EF4-FFF2-40B4-BE49-F238E27FC236}">
                    <a16:creationId xmlns:a16="http://schemas.microsoft.com/office/drawing/2014/main" id="{C952ADB1-34CF-66F4-567C-CD4647C1CD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946272"/>
                  </p:ext>
                </p:extLst>
              </p:nvPr>
            </p:nvGraphicFramePr>
            <p:xfrm>
              <a:off x="-3148310" y="-281572"/>
              <a:ext cx="1229968" cy="291927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229968" cy="2919279"/>
                    </a:xfrm>
                    <a:prstGeom prst="rect">
                      <a:avLst/>
                    </a:prstGeom>
                  </am3d:spPr>
                  <am3d:camera>
                    <am3d:pos x="0" y="0" z="51811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73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5349" ay="2545535" az="335445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2235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Wall Mounted Lever">
                <a:extLst>
                  <a:ext uri="{FF2B5EF4-FFF2-40B4-BE49-F238E27FC236}">
                    <a16:creationId xmlns:a16="http://schemas.microsoft.com/office/drawing/2014/main" id="{C952ADB1-34CF-66F4-567C-CD4647C1CD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3148310" y="-281572"/>
                <a:ext cx="1229968" cy="291927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AF68CCE-FDE3-FFB8-E642-157E01411700}"/>
              </a:ext>
            </a:extLst>
          </p:cNvPr>
          <p:cNvSpPr/>
          <p:nvPr/>
        </p:nvSpPr>
        <p:spPr>
          <a:xfrm>
            <a:off x="-3227291" y="-368876"/>
            <a:ext cx="46640" cy="5323447"/>
          </a:xfrm>
          <a:prstGeom prst="rect">
            <a:avLst/>
          </a:prstGeom>
          <a:solidFill>
            <a:srgbClr val="2619AA"/>
          </a:solidFill>
          <a:ln>
            <a:solidFill>
              <a:srgbClr val="39C4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A1D0BC-C2E5-C55E-AEE6-9437B0BAD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18018"/>
              </p:ext>
            </p:extLst>
          </p:nvPr>
        </p:nvGraphicFramePr>
        <p:xfrm>
          <a:off x="371697" y="213042"/>
          <a:ext cx="8458956" cy="484933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04913">
                  <a:extLst>
                    <a:ext uri="{9D8B030D-6E8A-4147-A177-3AD203B41FA5}">
                      <a16:colId xmlns:a16="http://schemas.microsoft.com/office/drawing/2014/main" val="456745788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791430373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855386695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2025220936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473856481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453349391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283795961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3277741053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607387626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2798458855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3287276906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439908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1" algn="ctr"/>
                      <a:endParaRPr lang="en-US" sz="105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Student ID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Date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Course</a:t>
                      </a:r>
                    </a:p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Code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Course</a:t>
                      </a:r>
                    </a:p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Time Lecture Started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Time Lecture Ended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Lecture Duration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Student Sign-in to Lecture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Student Sign-out from Lecture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Status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552361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S001325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9:19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9:09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7803655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S004829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9:50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0263119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S003046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Data Structures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9:28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present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432335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S001865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9:42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4246671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S009011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8:27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68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132563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S009011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9:40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11:07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9:53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795995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S004347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15:46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16:50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64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16:42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6538666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S004435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15:48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16:54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6174660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S004829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Data Structures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12:47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13:57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70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12:55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13:51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3422743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S005835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Intro to Biology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present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388586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S003828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Intro to Biology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9:18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2651821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S001325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9:20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76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9:21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present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3737873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S004829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8:10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9:19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8:16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9:09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886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18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0286912F-3CF7-C42B-3568-E4C98591E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EDC0B6A0-4564-E18C-9EB1-13C9F0BDA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740699BC-E23E-B3A4-0E69-13AAB7FA4304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03EF6679-90CC-14F8-2754-17CD6B20D9E7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39017FF5-8EB8-7D83-AE84-281910C63A92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3504AE84-F407-9CDA-E8FD-A474EF9932AF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D6D52154-5498-217F-8C5B-F1349D0188DA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DCC59823-3168-2B59-CB8E-06D7E9528C8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398E6424-B1EC-AD64-2D7A-9E1385E0E18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EFBB18AF-C212-3FDF-38D8-8174005B9A08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CF4D1CB1-C037-994C-932D-1768FDDB5F7A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9B5A2075-9AF5-54F8-A5F5-4357BF782CA6}"/>
              </a:ext>
            </a:extLst>
          </p:cNvPr>
          <p:cNvSpPr/>
          <p:nvPr/>
        </p:nvSpPr>
        <p:spPr>
          <a:xfrm>
            <a:off x="2126277" y="146541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A021EEB6-00A5-816C-A415-5B332E5EDD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Methodology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19A75A28-606E-02B7-9419-8419978288C7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D751C679-DCC4-1823-9B02-701C15AADA1D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2A88C7BB-32EF-E861-1443-AE63C9FD4D29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9FB64552-D8F3-56A7-C99E-0015399B1448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1841FB61-ED32-FBC3-065A-CCEDD1C2DD19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DCEF17E1-1D54-1963-7099-9522826EB1D7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887D7E26-5E29-988E-E7FE-7607DEBE077D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E40DB257-3F04-D898-5984-1F8AAD60552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66765151-CE7E-F53D-B954-F3D51F593271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8346822B-69CE-CC73-89FB-4FF90E5BD2EE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43CFE58D-9965-091E-8DCB-0410E566271D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A1EF67B3-AC59-3742-B32B-468B8372AB68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1E3B12D9-D34C-D4A8-9E36-7502B689154A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E1309A8B-64D0-72D9-81C5-7AD48CB93658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8DD99654-5242-A499-19CC-1CDC6661AF2C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F964F970-16F7-CAA6-A3A1-7153CD48DBA7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EDAD8C23-B719-2165-C320-B5DB7F0CD484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7F58D87B-84E7-DB13-F98D-B53338334C93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2A6521C5-69A7-8A76-97D6-BDBCDAA01EC6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66C5210E-35C3-A542-0456-8FACC8BFA2FF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D">
                <a:extLst>
                  <a:ext uri="{FF2B5EF4-FFF2-40B4-BE49-F238E27FC236}">
                    <a16:creationId xmlns:a16="http://schemas.microsoft.com/office/drawing/2014/main" id="{FF72F550-196E-D872-C967-E86B5AD912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4946653"/>
                  </p:ext>
                </p:extLst>
              </p:nvPr>
            </p:nvGraphicFramePr>
            <p:xfrm>
              <a:off x="9426498" y="-135511"/>
              <a:ext cx="2826693" cy="58056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26693" cy="580567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073854" ay="33451" az="-104496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D">
                <a:extLst>
                  <a:ext uri="{FF2B5EF4-FFF2-40B4-BE49-F238E27FC236}">
                    <a16:creationId xmlns:a16="http://schemas.microsoft.com/office/drawing/2014/main" id="{FF72F550-196E-D872-C967-E86B5AD912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6498" y="-135511"/>
                <a:ext cx="2826693" cy="58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CD">
                <a:extLst>
                  <a:ext uri="{FF2B5EF4-FFF2-40B4-BE49-F238E27FC236}">
                    <a16:creationId xmlns:a16="http://schemas.microsoft.com/office/drawing/2014/main" id="{DA3E4DB8-99AF-65D7-F896-D346054782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9802084"/>
                  </p:ext>
                </p:extLst>
              </p:nvPr>
            </p:nvGraphicFramePr>
            <p:xfrm>
              <a:off x="2705908" y="-3130196"/>
              <a:ext cx="2788623" cy="276222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88623" cy="2762221"/>
                    </a:xfrm>
                    <a:prstGeom prst="rect">
                      <a:avLst/>
                    </a:prstGeom>
                  </am3d:spPr>
                  <am3d:camera>
                    <am3d:pos x="0" y="0" z="665269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0851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45997" ay="212244" az="2765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CD">
                <a:extLst>
                  <a:ext uri="{FF2B5EF4-FFF2-40B4-BE49-F238E27FC236}">
                    <a16:creationId xmlns:a16="http://schemas.microsoft.com/office/drawing/2014/main" id="{DA3E4DB8-99AF-65D7-F896-D346054782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5908" y="-3130196"/>
                <a:ext cx="2788623" cy="2762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Wall Mounted Lever">
                <a:extLst>
                  <a:ext uri="{FF2B5EF4-FFF2-40B4-BE49-F238E27FC236}">
                    <a16:creationId xmlns:a16="http://schemas.microsoft.com/office/drawing/2014/main" id="{779DE27E-2858-0EC6-F0D6-7F67FF734C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2858757"/>
                  </p:ext>
                </p:extLst>
              </p:nvPr>
            </p:nvGraphicFramePr>
            <p:xfrm>
              <a:off x="2101244" y="79325"/>
              <a:ext cx="519322" cy="318534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19322" cy="3185347"/>
                    </a:xfrm>
                    <a:prstGeom prst="rect">
                      <a:avLst/>
                    </a:prstGeom>
                  </am3d:spPr>
                  <am3d:camera>
                    <am3d:pos x="0" y="0" z="51811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73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075343" ay="5274811" az="407455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2235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Wall Mounted Lever">
                <a:extLst>
                  <a:ext uri="{FF2B5EF4-FFF2-40B4-BE49-F238E27FC236}">
                    <a16:creationId xmlns:a16="http://schemas.microsoft.com/office/drawing/2014/main" id="{779DE27E-2858-0EC6-F0D6-7F67FF734C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1244" y="79325"/>
                <a:ext cx="519322" cy="318534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EB475BB-1949-FBCF-5C25-4B1020E7624E}"/>
              </a:ext>
            </a:extLst>
          </p:cNvPr>
          <p:cNvSpPr/>
          <p:nvPr/>
        </p:nvSpPr>
        <p:spPr>
          <a:xfrm>
            <a:off x="2050164" y="-71510"/>
            <a:ext cx="46640" cy="5323447"/>
          </a:xfrm>
          <a:prstGeom prst="rect">
            <a:avLst/>
          </a:prstGeom>
          <a:solidFill>
            <a:srgbClr val="2619AA"/>
          </a:solidFill>
          <a:ln>
            <a:solidFill>
              <a:srgbClr val="39C4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FDC48B-32C6-83B4-7564-3EF3D1167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1734"/>
              </p:ext>
            </p:extLst>
          </p:nvPr>
        </p:nvGraphicFramePr>
        <p:xfrm>
          <a:off x="-8900072" y="1770102"/>
          <a:ext cx="8458956" cy="484933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04913">
                  <a:extLst>
                    <a:ext uri="{9D8B030D-6E8A-4147-A177-3AD203B41FA5}">
                      <a16:colId xmlns:a16="http://schemas.microsoft.com/office/drawing/2014/main" val="456745788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791430373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855386695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2025220936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473856481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453349391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283795961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3277741053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1607387626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2798458855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3287276906"/>
                    </a:ext>
                  </a:extLst>
                </a:gridCol>
                <a:gridCol w="704913">
                  <a:extLst>
                    <a:ext uri="{9D8B030D-6E8A-4147-A177-3AD203B41FA5}">
                      <a16:colId xmlns:a16="http://schemas.microsoft.com/office/drawing/2014/main" val="439908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1" algn="ctr"/>
                      <a:endParaRPr lang="en-US" sz="105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Student ID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Date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Course</a:t>
                      </a:r>
                    </a:p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Code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Course</a:t>
                      </a:r>
                    </a:p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Name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Time Lecture Started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Time Lecture Ended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Lecture Duration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Student Sign-in to Lecture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Student Sign-out from Lecture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Status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552361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S001325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9:19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9:09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7803655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S004829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9:50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0263119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S003046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Data Structures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9:28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present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432335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S001865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9:42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4246671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S009011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8:27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68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132563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S009011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9:40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11:07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9:53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795995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S004347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15:46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16:50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64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16:42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6538666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S004435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15:48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16:54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6174660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S004829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Data Structures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12:47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13:57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70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12:55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13:51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3422743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S005835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Intro to Biology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9:33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10:56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present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3885867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S003828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PHY303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Intro to Biology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9:18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absent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2651821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S001325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CS202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Advanced Mathematics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9:20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76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8:04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9:21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present</a:t>
                      </a:r>
                      <a:endParaRPr lang="en-US" sz="1050" b="0" i="0" u="none" strike="noStrike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3737873"/>
                  </a:ext>
                </a:extLst>
              </a:tr>
              <a:tr h="335365">
                <a:tc>
                  <a:txBody>
                    <a:bodyPr/>
                    <a:lstStyle/>
                    <a:p>
                      <a:pPr lvl="1"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S004829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12/31/2024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Tuesday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CHEM505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Physics Fundamentals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8:10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9:19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69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8:16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9:09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Oswald" pitchFamily="2" charset="0"/>
                        </a:rPr>
                        <a:t>late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Oswald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886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97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3"/>
          <p:cNvGrpSpPr/>
          <p:nvPr/>
        </p:nvGrpSpPr>
        <p:grpSpPr>
          <a:xfrm flipH="1">
            <a:off x="232954" y="7"/>
            <a:ext cx="1423548" cy="3741186"/>
            <a:chOff x="7350442" y="2608992"/>
            <a:chExt cx="636650" cy="1673160"/>
          </a:xfrm>
        </p:grpSpPr>
        <p:sp>
          <p:nvSpPr>
            <p:cNvPr id="283" name="Google Shape;283;p3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33"/>
          <p:cNvGrpSpPr/>
          <p:nvPr/>
        </p:nvGrpSpPr>
        <p:grpSpPr>
          <a:xfrm>
            <a:off x="7517149" y="6"/>
            <a:ext cx="1393881" cy="3663217"/>
            <a:chOff x="7350442" y="2608992"/>
            <a:chExt cx="636650" cy="1673160"/>
          </a:xfrm>
        </p:grpSpPr>
        <p:sp>
          <p:nvSpPr>
            <p:cNvPr id="291" name="Google Shape;291;p3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33"/>
          <p:cNvSpPr/>
          <p:nvPr/>
        </p:nvSpPr>
        <p:spPr>
          <a:xfrm>
            <a:off x="5509825" y="1008983"/>
            <a:ext cx="1069500" cy="1069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Oswald ExtraLight"/>
            </a:endParaRPr>
          </a:p>
        </p:txBody>
      </p:sp>
      <p:sp>
        <p:nvSpPr>
          <p:cNvPr id="301" name="Google Shape;301;p33"/>
          <p:cNvSpPr txBox="1">
            <a:spLocks noGrp="1"/>
          </p:cNvSpPr>
          <p:nvPr>
            <p:ph type="subTitle" idx="2"/>
          </p:nvPr>
        </p:nvSpPr>
        <p:spPr>
          <a:xfrm>
            <a:off x="4917694" y="2286211"/>
            <a:ext cx="2516249" cy="15576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dirty="0"/>
              <a:t>Our proposal introduces an RFID-based system that automates attendance tracking and facilitates secure, cashless transactions on campus. </a:t>
            </a:r>
            <a:endParaRPr lang="en-US" altLang="en-US" sz="2000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2508790" y="1011950"/>
            <a:ext cx="1069500" cy="1069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Oswald ExtraLight"/>
            </a:endParaRPr>
          </a:p>
        </p:txBody>
      </p:sp>
      <p:cxnSp>
        <p:nvCxnSpPr>
          <p:cNvPr id="321" name="Google Shape;321;p33"/>
          <p:cNvCxnSpPr/>
          <p:nvPr/>
        </p:nvCxnSpPr>
        <p:spPr>
          <a:xfrm>
            <a:off x="4572000" y="1232372"/>
            <a:ext cx="0" cy="3029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sp>
        <p:nvSpPr>
          <p:cNvPr id="5" name="Google Shape;7802;p64">
            <a:extLst>
              <a:ext uri="{FF2B5EF4-FFF2-40B4-BE49-F238E27FC236}">
                <a16:creationId xmlns:a16="http://schemas.microsoft.com/office/drawing/2014/main" id="{916712B6-CB0E-5341-82A4-A84B6F25D15E}"/>
              </a:ext>
            </a:extLst>
          </p:cNvPr>
          <p:cNvSpPr/>
          <p:nvPr/>
        </p:nvSpPr>
        <p:spPr>
          <a:xfrm>
            <a:off x="2777242" y="1300358"/>
            <a:ext cx="535270" cy="51274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F7A22-68A4-FB08-1D58-1A36B6DF4094}"/>
              </a:ext>
            </a:extLst>
          </p:cNvPr>
          <p:cNvSpPr txBox="1"/>
          <p:nvPr/>
        </p:nvSpPr>
        <p:spPr>
          <a:xfrm>
            <a:off x="2130457" y="259736"/>
            <a:ext cx="4964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600" dirty="0">
                <a:ln w="19050">
                  <a:solidFill>
                    <a:schemeClr val="accent3"/>
                  </a:solidFill>
                </a:ln>
                <a:solidFill>
                  <a:schemeClr val="tx1"/>
                </a:solidFill>
                <a:latin typeface="Oswald" panose="00000500000000000000" pitchFamily="2" charset="0"/>
              </a:rPr>
              <a:t>INTRODUCTION</a:t>
            </a:r>
            <a:endParaRPr lang="en-US" sz="3600" dirty="0">
              <a:ln w="19050">
                <a:solidFill>
                  <a:schemeClr val="accent3"/>
                </a:solidFill>
              </a:ln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sp>
        <p:nvSpPr>
          <p:cNvPr id="2" name="Google Shape;8101;p65">
            <a:extLst>
              <a:ext uri="{FF2B5EF4-FFF2-40B4-BE49-F238E27FC236}">
                <a16:creationId xmlns:a16="http://schemas.microsoft.com/office/drawing/2014/main" id="{DB6D1690-D7CE-4F7F-210F-09452B0E1BC2}"/>
              </a:ext>
            </a:extLst>
          </p:cNvPr>
          <p:cNvSpPr/>
          <p:nvPr/>
        </p:nvSpPr>
        <p:spPr>
          <a:xfrm>
            <a:off x="5764435" y="1254929"/>
            <a:ext cx="579921" cy="558178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EBEE99B-5527-CB61-5672-63149872755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97704" y="2345883"/>
            <a:ext cx="277788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Educational institutions face challenges with traditional systems for tracking attendance and handling cash transactions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Cpu">
                <a:extLst>
                  <a:ext uri="{FF2B5EF4-FFF2-40B4-BE49-F238E27FC236}">
                    <a16:creationId xmlns:a16="http://schemas.microsoft.com/office/drawing/2014/main" id="{E2747E27-BC5A-D113-01C7-4F30506BEC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9158472"/>
                  </p:ext>
                </p:extLst>
              </p:nvPr>
            </p:nvGraphicFramePr>
            <p:xfrm>
              <a:off x="9454335" y="2257982"/>
              <a:ext cx="2719957" cy="27114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19957" cy="2711480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242681" ay="-1" az="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Cpu">
                <a:extLst>
                  <a:ext uri="{FF2B5EF4-FFF2-40B4-BE49-F238E27FC236}">
                    <a16:creationId xmlns:a16="http://schemas.microsoft.com/office/drawing/2014/main" id="{E2747E27-BC5A-D113-01C7-4F30506BEC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4335" y="2257982"/>
                <a:ext cx="2719957" cy="27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Cpu">
                <a:extLst>
                  <a:ext uri="{FF2B5EF4-FFF2-40B4-BE49-F238E27FC236}">
                    <a16:creationId xmlns:a16="http://schemas.microsoft.com/office/drawing/2014/main" id="{7E6D00ED-45E8-2B2D-3B9B-A4787AAEEE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4475342"/>
                  </p:ext>
                </p:extLst>
              </p:nvPr>
            </p:nvGraphicFramePr>
            <p:xfrm>
              <a:off x="2508790" y="4508018"/>
              <a:ext cx="3839453" cy="2525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39453" cy="252510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2250" ay="-357737" az="1079457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Cpu">
                <a:extLst>
                  <a:ext uri="{FF2B5EF4-FFF2-40B4-BE49-F238E27FC236}">
                    <a16:creationId xmlns:a16="http://schemas.microsoft.com/office/drawing/2014/main" id="{7E6D00ED-45E8-2B2D-3B9B-A4787AAEEE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8790" y="4508018"/>
                <a:ext cx="3839453" cy="252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Cpu">
                <a:extLst>
                  <a:ext uri="{FF2B5EF4-FFF2-40B4-BE49-F238E27FC236}">
                    <a16:creationId xmlns:a16="http://schemas.microsoft.com/office/drawing/2014/main" id="{0968E660-65FB-250C-1858-514CC89D4E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7217876"/>
                  </p:ext>
                </p:extLst>
              </p:nvPr>
            </p:nvGraphicFramePr>
            <p:xfrm>
              <a:off x="-3374381" y="-251049"/>
              <a:ext cx="2710603" cy="27087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10603" cy="2708786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37243" ay="486" az="-1077302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Cpu">
                <a:extLst>
                  <a:ext uri="{FF2B5EF4-FFF2-40B4-BE49-F238E27FC236}">
                    <a16:creationId xmlns:a16="http://schemas.microsoft.com/office/drawing/2014/main" id="{0968E660-65FB-250C-1858-514CC89D4E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374381" y="-251049"/>
                <a:ext cx="2710603" cy="27087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3A422C12-A9E5-11B7-A465-145DD139D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>
            <a:extLst>
              <a:ext uri="{FF2B5EF4-FFF2-40B4-BE49-F238E27FC236}">
                <a16:creationId xmlns:a16="http://schemas.microsoft.com/office/drawing/2014/main" id="{EAA69800-B7CF-1E15-05FB-0DB81E632CBC}"/>
              </a:ext>
            </a:extLst>
          </p:cNvPr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>
              <a:extLst>
                <a:ext uri="{FF2B5EF4-FFF2-40B4-BE49-F238E27FC236}">
                  <a16:creationId xmlns:a16="http://schemas.microsoft.com/office/drawing/2014/main" id="{158700A2-D702-184E-CD16-7832CA31C36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>
              <a:extLst>
                <a:ext uri="{FF2B5EF4-FFF2-40B4-BE49-F238E27FC236}">
                  <a16:creationId xmlns:a16="http://schemas.microsoft.com/office/drawing/2014/main" id="{D2ECC6FB-8342-0F13-6FD9-7AA757B3B4E3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>
              <a:extLst>
                <a:ext uri="{FF2B5EF4-FFF2-40B4-BE49-F238E27FC236}">
                  <a16:creationId xmlns:a16="http://schemas.microsoft.com/office/drawing/2014/main" id="{5AD2F429-FF54-17E2-F589-F9ED719FC988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>
              <a:extLst>
                <a:ext uri="{FF2B5EF4-FFF2-40B4-BE49-F238E27FC236}">
                  <a16:creationId xmlns:a16="http://schemas.microsoft.com/office/drawing/2014/main" id="{FC4EFB1B-D67C-1976-8C6A-D9BB7C1C97FA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>
              <a:extLst>
                <a:ext uri="{FF2B5EF4-FFF2-40B4-BE49-F238E27FC236}">
                  <a16:creationId xmlns:a16="http://schemas.microsoft.com/office/drawing/2014/main" id="{52037415-E4F7-03CF-B272-03A962BC42A4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>
              <a:extLst>
                <a:ext uri="{FF2B5EF4-FFF2-40B4-BE49-F238E27FC236}">
                  <a16:creationId xmlns:a16="http://schemas.microsoft.com/office/drawing/2014/main" id="{70649462-E1A7-1641-6AF4-9ACC82A09191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>
              <a:extLst>
                <a:ext uri="{FF2B5EF4-FFF2-40B4-BE49-F238E27FC236}">
                  <a16:creationId xmlns:a16="http://schemas.microsoft.com/office/drawing/2014/main" id="{5F93AE1C-EA69-034B-10B3-E2E1153AA78C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>
              <a:extLst>
                <a:ext uri="{FF2B5EF4-FFF2-40B4-BE49-F238E27FC236}">
                  <a16:creationId xmlns:a16="http://schemas.microsoft.com/office/drawing/2014/main" id="{DF95EE23-8211-DFCB-4F89-3977735D2E30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>
            <a:extLst>
              <a:ext uri="{FF2B5EF4-FFF2-40B4-BE49-F238E27FC236}">
                <a16:creationId xmlns:a16="http://schemas.microsoft.com/office/drawing/2014/main" id="{DC1312B1-DBAC-E21A-41E3-4CA2653D6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2487" y="23556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Methodology </a:t>
            </a:r>
            <a:endParaRPr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1" name="Google Shape;361;p35">
            <a:extLst>
              <a:ext uri="{FF2B5EF4-FFF2-40B4-BE49-F238E27FC236}">
                <a16:creationId xmlns:a16="http://schemas.microsoft.com/office/drawing/2014/main" id="{60277FDE-E1E3-D5E9-164D-D2983692F8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0629" y="966809"/>
            <a:ext cx="6547200" cy="32098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/>
              <a:t>Drop missing/invalid entries</a:t>
            </a:r>
          </a:p>
          <a:p>
            <a:r>
              <a:rPr lang="en-US" sz="1600" dirty="0"/>
              <a:t>Filter lecture durations (0–180 mins)</a:t>
            </a:r>
          </a:p>
          <a:p>
            <a:r>
              <a:rPr lang="en-US" sz="1600" dirty="0"/>
              <a:t>Normalize status (present → 1, else 0)</a:t>
            </a:r>
          </a:p>
          <a:p>
            <a:r>
              <a:rPr lang="en-US" sz="1600" dirty="0"/>
              <a:t>Label encode Day &amp; Course</a:t>
            </a:r>
            <a:br>
              <a:rPr lang="en-US" sz="1600" dirty="0"/>
            </a:br>
            <a:r>
              <a:rPr lang="en-US" sz="1600" dirty="0"/>
              <a:t>Feature Engineering:</a:t>
            </a:r>
          </a:p>
          <a:p>
            <a:r>
              <a:rPr lang="en-US" sz="1600" dirty="0" err="1"/>
              <a:t>was_present_last_time</a:t>
            </a:r>
            <a:endParaRPr lang="en-US" sz="1600" dirty="0"/>
          </a:p>
          <a:p>
            <a:r>
              <a:rPr lang="en-US" sz="1600" dirty="0" err="1"/>
              <a:t>rolling_absences</a:t>
            </a:r>
            <a:r>
              <a:rPr lang="en-US" sz="1600" dirty="0"/>
              <a:t> (7 lectures)</a:t>
            </a:r>
          </a:p>
          <a:p>
            <a:r>
              <a:rPr lang="en-US" sz="1600" dirty="0" err="1"/>
              <a:t>time_of_day</a:t>
            </a:r>
            <a:r>
              <a:rPr lang="en-US" sz="1600" dirty="0"/>
              <a:t> bucket</a:t>
            </a:r>
          </a:p>
          <a:p>
            <a:r>
              <a:rPr lang="en-US" sz="1600" dirty="0"/>
              <a:t>SMOTE for class balancing</a:t>
            </a:r>
          </a:p>
          <a:p>
            <a:r>
              <a:rPr lang="en-US" sz="1600" dirty="0"/>
              <a:t>Train/Test Split: 80/20</a:t>
            </a:r>
          </a:p>
          <a:p>
            <a:endParaRPr lang="en-US" sz="1600" dirty="0"/>
          </a:p>
        </p:txBody>
      </p:sp>
      <p:pic>
        <p:nvPicPr>
          <p:cNvPr id="2" name="Google Shape;362;p35">
            <a:extLst>
              <a:ext uri="{FF2B5EF4-FFF2-40B4-BE49-F238E27FC236}">
                <a16:creationId xmlns:a16="http://schemas.microsoft.com/office/drawing/2014/main" id="{C54F7A81-24DD-6FBC-26DA-8AA6BE8D51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62" y="5066489"/>
            <a:ext cx="3471725" cy="26732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Wall Mounted Lever">
                <a:extLst>
                  <a:ext uri="{FF2B5EF4-FFF2-40B4-BE49-F238E27FC236}">
                    <a16:creationId xmlns:a16="http://schemas.microsoft.com/office/drawing/2014/main" id="{8C1FD20D-CC3F-585D-4EB0-0BC2C9ACDB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1707538"/>
                  </p:ext>
                </p:extLst>
              </p:nvPr>
            </p:nvGraphicFramePr>
            <p:xfrm>
              <a:off x="5757755" y="133527"/>
              <a:ext cx="1184087" cy="29920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84087" cy="2992042"/>
                    </a:xfrm>
                    <a:prstGeom prst="rect">
                      <a:avLst/>
                    </a:prstGeom>
                  </am3d:spPr>
                  <am3d:camera>
                    <am3d:pos x="0" y="0" z="51811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73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8900" ay="-2939648" az="-1048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235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Wall Mounted Lever">
                <a:extLst>
                  <a:ext uri="{FF2B5EF4-FFF2-40B4-BE49-F238E27FC236}">
                    <a16:creationId xmlns:a16="http://schemas.microsoft.com/office/drawing/2014/main" id="{8C1FD20D-CC3F-585D-4EB0-0BC2C9ACD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7755" y="133527"/>
                <a:ext cx="1184087" cy="29920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42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AA3E86E3-F22C-E9FC-2088-4840454F3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576FDE17-CD6F-A55D-EF24-8FEE86F6B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7372ACF4-DFB2-4A53-DE7B-486E848535A9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9FE1F457-8017-CA77-582D-ACE510BBF7A3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81F6C55C-0591-E9ED-020F-8AA4D3780204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214F425A-D03A-DF2C-B0EA-6830D6FB4B9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D1F58166-D904-D15E-6D11-44FE4275C7FB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5C43DF17-AEA1-CEB8-FADE-AB7C1671193C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53D2BFD0-E097-A2C3-D7B7-A10023FF3374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18014F29-721C-99DD-4567-05151FDA579F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635402AA-6509-0C1B-57E4-04A0659AAA9D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CE5F83B6-C212-2BA5-8046-1CC21A06C3AA}"/>
              </a:ext>
            </a:extLst>
          </p:cNvPr>
          <p:cNvSpPr/>
          <p:nvPr/>
        </p:nvSpPr>
        <p:spPr>
          <a:xfrm>
            <a:off x="2074740" y="151335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F9DDCE72-4090-95A4-FC10-D488E85471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System Architecture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E054B329-8953-66D1-3235-49195439E592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41214584-FD9A-FA47-0C52-ADDF523013C0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D8C5D250-8629-1D23-C327-E7E40ECF16E9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9AF902C1-DC30-696E-71C4-9B2C6ACCDE84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A8F92236-62F1-B0AE-82BE-5E5458ECCD12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9A5B0CA2-C0A2-EAD9-31CA-D6589AF35068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C7498D5C-D75F-3CB6-408A-D33E29327C0E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6D0CC86B-EBBE-AFBD-47AC-292F9B0511ED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184599D2-95AF-0697-E5F0-AD2E8355867B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9A692C98-C0F0-BDB4-6485-A978D2A75C47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6A996677-54F5-F522-DD75-012F80C8FA95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76479ABC-EA06-3C31-9AE8-ABD0FF078B80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EBD5436E-A23D-9B83-36CE-BFA0AA2D38C9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4FA14276-FC9D-A119-87FA-7089EF06AA50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A5E213C3-0725-6A0A-7F86-7A1C72FB7404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7F37E8E4-46BC-5CAD-63DC-D0C23C37797F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962EA6E3-68B2-5020-C53F-82197EFFA058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317290AD-EE7A-036F-1626-4627D348BFEE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295CBE77-111E-788E-794D-9A3CB8BCF70B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3B25397D-7F63-F119-19EA-CCC125F8349C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36313">
            <a:off x="10786495" y="782399"/>
            <a:ext cx="1140653" cy="6421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Wall Mounted Lever">
                <a:extLst>
                  <a:ext uri="{FF2B5EF4-FFF2-40B4-BE49-F238E27FC236}">
                    <a16:creationId xmlns:a16="http://schemas.microsoft.com/office/drawing/2014/main" id="{A15D7D59-907D-9420-E642-55F132E8C1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2711557"/>
                  </p:ext>
                </p:extLst>
              </p:nvPr>
            </p:nvGraphicFramePr>
            <p:xfrm>
              <a:off x="-1448136" y="2094580"/>
              <a:ext cx="1078891" cy="30714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78891" cy="3071424"/>
                    </a:xfrm>
                    <a:prstGeom prst="rect">
                      <a:avLst/>
                    </a:prstGeom>
                  </am3d:spPr>
                  <am3d:camera>
                    <am3d:pos x="0" y="0" z="51811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73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724815" ay="2541533" az="1006251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235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Wall Mounted Lever">
                <a:extLst>
                  <a:ext uri="{FF2B5EF4-FFF2-40B4-BE49-F238E27FC236}">
                    <a16:creationId xmlns:a16="http://schemas.microsoft.com/office/drawing/2014/main" id="{A15D7D59-907D-9420-E642-55F132E8C1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48136" y="2094580"/>
                <a:ext cx="1078891" cy="307142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96EBFE-2783-55BB-C8C1-CADF7C45D35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80588" y="6039161"/>
            <a:ext cx="5795261" cy="51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9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>
          <a:extLst>
            <a:ext uri="{FF2B5EF4-FFF2-40B4-BE49-F238E27FC236}">
              <a16:creationId xmlns:a16="http://schemas.microsoft.com/office/drawing/2014/main" id="{713F5117-4E46-4469-E7E4-E2E6ACF63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48">
            <a:extLst>
              <a:ext uri="{FF2B5EF4-FFF2-40B4-BE49-F238E27FC236}">
                <a16:creationId xmlns:a16="http://schemas.microsoft.com/office/drawing/2014/main" id="{E5B5D0EF-0DC8-FB60-F531-0FB3065CB58E}"/>
              </a:ext>
            </a:extLst>
          </p:cNvPr>
          <p:cNvGrpSpPr/>
          <p:nvPr/>
        </p:nvGrpSpPr>
        <p:grpSpPr>
          <a:xfrm rot="16200000">
            <a:off x="-579376" y="2188398"/>
            <a:ext cx="1870192" cy="4040012"/>
            <a:chOff x="7350442" y="2608992"/>
            <a:chExt cx="777239" cy="1673160"/>
          </a:xfrm>
        </p:grpSpPr>
        <p:sp>
          <p:nvSpPr>
            <p:cNvPr id="2299" name="Google Shape;2299;p48">
              <a:extLst>
                <a:ext uri="{FF2B5EF4-FFF2-40B4-BE49-F238E27FC236}">
                  <a16:creationId xmlns:a16="http://schemas.microsoft.com/office/drawing/2014/main" id="{37552397-0146-D6D1-4A29-E8C3438BA132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8">
              <a:extLst>
                <a:ext uri="{FF2B5EF4-FFF2-40B4-BE49-F238E27FC236}">
                  <a16:creationId xmlns:a16="http://schemas.microsoft.com/office/drawing/2014/main" id="{BE3213A8-7750-17E7-E163-D2CBBEC4A42E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8">
              <a:extLst>
                <a:ext uri="{FF2B5EF4-FFF2-40B4-BE49-F238E27FC236}">
                  <a16:creationId xmlns:a16="http://schemas.microsoft.com/office/drawing/2014/main" id="{CA0A9DBC-497B-02B5-2E76-964EB442C59B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48">
              <a:extLst>
                <a:ext uri="{FF2B5EF4-FFF2-40B4-BE49-F238E27FC236}">
                  <a16:creationId xmlns:a16="http://schemas.microsoft.com/office/drawing/2014/main" id="{FCA4C841-5067-5EED-F51E-4344DD2D6E7E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48">
              <a:extLst>
                <a:ext uri="{FF2B5EF4-FFF2-40B4-BE49-F238E27FC236}">
                  <a16:creationId xmlns:a16="http://schemas.microsoft.com/office/drawing/2014/main" id="{0CF6930F-B359-054D-36CC-45147533B88A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48">
              <a:extLst>
                <a:ext uri="{FF2B5EF4-FFF2-40B4-BE49-F238E27FC236}">
                  <a16:creationId xmlns:a16="http://schemas.microsoft.com/office/drawing/2014/main" id="{17C64D28-7789-7A0F-B509-FEE7DEA3B70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48">
              <a:extLst>
                <a:ext uri="{FF2B5EF4-FFF2-40B4-BE49-F238E27FC236}">
                  <a16:creationId xmlns:a16="http://schemas.microsoft.com/office/drawing/2014/main" id="{82B72A65-4392-E2B6-588F-DC7CC153980D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48">
              <a:extLst>
                <a:ext uri="{FF2B5EF4-FFF2-40B4-BE49-F238E27FC236}">
                  <a16:creationId xmlns:a16="http://schemas.microsoft.com/office/drawing/2014/main" id="{3BD56D2F-5536-1D05-49DF-DA60E4C6923F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298;p48">
            <a:extLst>
              <a:ext uri="{FF2B5EF4-FFF2-40B4-BE49-F238E27FC236}">
                <a16:creationId xmlns:a16="http://schemas.microsoft.com/office/drawing/2014/main" id="{E5B5D0EF-0DC8-FB60-F531-0FB3065CB58E}"/>
              </a:ext>
            </a:extLst>
          </p:cNvPr>
          <p:cNvGrpSpPr/>
          <p:nvPr/>
        </p:nvGrpSpPr>
        <p:grpSpPr>
          <a:xfrm rot="5400000">
            <a:off x="8208904" y="-1146353"/>
            <a:ext cx="1870192" cy="4040012"/>
            <a:chOff x="7350442" y="2608992"/>
            <a:chExt cx="777239" cy="1673160"/>
          </a:xfrm>
        </p:grpSpPr>
        <p:sp>
          <p:nvSpPr>
            <p:cNvPr id="24" name="Google Shape;2299;p48">
              <a:extLst>
                <a:ext uri="{FF2B5EF4-FFF2-40B4-BE49-F238E27FC236}">
                  <a16:creationId xmlns:a16="http://schemas.microsoft.com/office/drawing/2014/main" id="{37552397-0146-D6D1-4A29-E8C3438BA132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00;p48">
              <a:extLst>
                <a:ext uri="{FF2B5EF4-FFF2-40B4-BE49-F238E27FC236}">
                  <a16:creationId xmlns:a16="http://schemas.microsoft.com/office/drawing/2014/main" id="{BE3213A8-7750-17E7-E163-D2CBBEC4A42E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01;p48">
              <a:extLst>
                <a:ext uri="{FF2B5EF4-FFF2-40B4-BE49-F238E27FC236}">
                  <a16:creationId xmlns:a16="http://schemas.microsoft.com/office/drawing/2014/main" id="{CA0A9DBC-497B-02B5-2E76-964EB442C59B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302;p48">
              <a:extLst>
                <a:ext uri="{FF2B5EF4-FFF2-40B4-BE49-F238E27FC236}">
                  <a16:creationId xmlns:a16="http://schemas.microsoft.com/office/drawing/2014/main" id="{FCA4C841-5067-5EED-F51E-4344DD2D6E7E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03;p48">
              <a:extLst>
                <a:ext uri="{FF2B5EF4-FFF2-40B4-BE49-F238E27FC236}">
                  <a16:creationId xmlns:a16="http://schemas.microsoft.com/office/drawing/2014/main" id="{0CF6930F-B359-054D-36CC-45147533B88A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04;p48">
              <a:extLst>
                <a:ext uri="{FF2B5EF4-FFF2-40B4-BE49-F238E27FC236}">
                  <a16:creationId xmlns:a16="http://schemas.microsoft.com/office/drawing/2014/main" id="{17C64D28-7789-7A0F-B509-FEE7DEA3B70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05;p48">
              <a:extLst>
                <a:ext uri="{FF2B5EF4-FFF2-40B4-BE49-F238E27FC236}">
                  <a16:creationId xmlns:a16="http://schemas.microsoft.com/office/drawing/2014/main" id="{82B72A65-4392-E2B6-588F-DC7CC153980D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306;p48">
              <a:extLst>
                <a:ext uri="{FF2B5EF4-FFF2-40B4-BE49-F238E27FC236}">
                  <a16:creationId xmlns:a16="http://schemas.microsoft.com/office/drawing/2014/main" id="{3BD56D2F-5536-1D05-49DF-DA60E4C6923F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2297;p48">
            <a:extLst>
              <a:ext uri="{FF2B5EF4-FFF2-40B4-BE49-F238E27FC236}">
                <a16:creationId xmlns:a16="http://schemas.microsoft.com/office/drawing/2014/main" id="{311E4E32-09AC-0414-CB1A-92D2BDB5AA0C}"/>
              </a:ext>
            </a:extLst>
          </p:cNvPr>
          <p:cNvSpPr/>
          <p:nvPr/>
        </p:nvSpPr>
        <p:spPr>
          <a:xfrm>
            <a:off x="4161195" y="5459155"/>
            <a:ext cx="688500" cy="688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45" name="Google Shape;2314;p48">
            <a:extLst>
              <a:ext uri="{FF2B5EF4-FFF2-40B4-BE49-F238E27FC236}">
                <a16:creationId xmlns:a16="http://schemas.microsoft.com/office/drawing/2014/main" id="{120782F1-BDF4-24E8-5143-671F0D313853}"/>
              </a:ext>
            </a:extLst>
          </p:cNvPr>
          <p:cNvGrpSpPr/>
          <p:nvPr/>
        </p:nvGrpSpPr>
        <p:grpSpPr>
          <a:xfrm>
            <a:off x="4331492" y="5629477"/>
            <a:ext cx="347894" cy="347858"/>
            <a:chOff x="3164525" y="1522116"/>
            <a:chExt cx="368492" cy="368455"/>
          </a:xfrm>
        </p:grpSpPr>
        <p:sp>
          <p:nvSpPr>
            <p:cNvPr id="46" name="Google Shape;2315;p48">
              <a:extLst>
                <a:ext uri="{FF2B5EF4-FFF2-40B4-BE49-F238E27FC236}">
                  <a16:creationId xmlns:a16="http://schemas.microsoft.com/office/drawing/2014/main" id="{AEF29952-7D3B-1AB8-CE29-6C05AC9A666D}"/>
                </a:ext>
              </a:extLst>
            </p:cNvPr>
            <p:cNvSpPr/>
            <p:nvPr/>
          </p:nvSpPr>
          <p:spPr>
            <a:xfrm>
              <a:off x="3290706" y="1587191"/>
              <a:ext cx="116165" cy="43395"/>
            </a:xfrm>
            <a:custGeom>
              <a:avLst/>
              <a:gdLst/>
              <a:ahLst/>
              <a:cxnLst/>
              <a:rect l="l" t="t" r="r" b="b"/>
              <a:pathLst>
                <a:path w="3306" h="1235" extrusionOk="0">
                  <a:moveTo>
                    <a:pt x="1653" y="1"/>
                  </a:moveTo>
                  <a:cubicBezTo>
                    <a:pt x="1062" y="1"/>
                    <a:pt x="471" y="212"/>
                    <a:pt x="1" y="637"/>
                  </a:cubicBezTo>
                  <a:lnTo>
                    <a:pt x="600" y="1235"/>
                  </a:lnTo>
                  <a:lnTo>
                    <a:pt x="2705" y="1235"/>
                  </a:lnTo>
                  <a:lnTo>
                    <a:pt x="3305" y="638"/>
                  </a:lnTo>
                  <a:cubicBezTo>
                    <a:pt x="2836" y="213"/>
                    <a:pt x="2244" y="1"/>
                    <a:pt x="1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6;p48">
              <a:extLst>
                <a:ext uri="{FF2B5EF4-FFF2-40B4-BE49-F238E27FC236}">
                  <a16:creationId xmlns:a16="http://schemas.microsoft.com/office/drawing/2014/main" id="{C59659AD-76EB-4749-0747-19317B64CBE1}"/>
                </a:ext>
              </a:extLst>
            </p:cNvPr>
            <p:cNvSpPr/>
            <p:nvPr/>
          </p:nvSpPr>
          <p:spPr>
            <a:xfrm>
              <a:off x="3243726" y="1522116"/>
              <a:ext cx="210052" cy="72945"/>
            </a:xfrm>
            <a:custGeom>
              <a:avLst/>
              <a:gdLst/>
              <a:ahLst/>
              <a:cxnLst/>
              <a:rect l="l" t="t" r="r" b="b"/>
              <a:pathLst>
                <a:path w="5978" h="2076" extrusionOk="0">
                  <a:moveTo>
                    <a:pt x="2990" y="1"/>
                  </a:moveTo>
                  <a:cubicBezTo>
                    <a:pt x="1913" y="1"/>
                    <a:pt x="837" y="401"/>
                    <a:pt x="1" y="1202"/>
                  </a:cubicBezTo>
                  <a:lnTo>
                    <a:pt x="874" y="2075"/>
                  </a:lnTo>
                  <a:cubicBezTo>
                    <a:pt x="1467" y="1515"/>
                    <a:pt x="2228" y="1234"/>
                    <a:pt x="2989" y="1234"/>
                  </a:cubicBezTo>
                  <a:cubicBezTo>
                    <a:pt x="3750" y="1234"/>
                    <a:pt x="4510" y="1514"/>
                    <a:pt x="5105" y="2075"/>
                  </a:cubicBezTo>
                  <a:lnTo>
                    <a:pt x="5978" y="1202"/>
                  </a:lnTo>
                  <a:cubicBezTo>
                    <a:pt x="5143" y="401"/>
                    <a:pt x="4067" y="1"/>
                    <a:pt x="2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17;p48">
              <a:extLst>
                <a:ext uri="{FF2B5EF4-FFF2-40B4-BE49-F238E27FC236}">
                  <a16:creationId xmlns:a16="http://schemas.microsoft.com/office/drawing/2014/main" id="{F0738823-0D7A-CA3B-A940-F1C487C9A582}"/>
                </a:ext>
              </a:extLst>
            </p:cNvPr>
            <p:cNvSpPr/>
            <p:nvPr/>
          </p:nvSpPr>
          <p:spPr>
            <a:xfrm>
              <a:off x="3164525" y="1684278"/>
              <a:ext cx="231310" cy="206292"/>
            </a:xfrm>
            <a:custGeom>
              <a:avLst/>
              <a:gdLst/>
              <a:ahLst/>
              <a:cxnLst/>
              <a:rect l="l" t="t" r="r" b="b"/>
              <a:pathLst>
                <a:path w="6583" h="5871" extrusionOk="0">
                  <a:moveTo>
                    <a:pt x="1599" y="0"/>
                  </a:moveTo>
                  <a:cubicBezTo>
                    <a:pt x="1134" y="0"/>
                    <a:pt x="830" y="54"/>
                    <a:pt x="470" y="159"/>
                  </a:cubicBezTo>
                  <a:cubicBezTo>
                    <a:pt x="191" y="241"/>
                    <a:pt x="0" y="497"/>
                    <a:pt x="0" y="786"/>
                  </a:cubicBezTo>
                  <a:lnTo>
                    <a:pt x="0" y="2157"/>
                  </a:lnTo>
                  <a:lnTo>
                    <a:pt x="930" y="2157"/>
                  </a:lnTo>
                  <a:lnTo>
                    <a:pt x="930" y="2786"/>
                  </a:lnTo>
                  <a:lnTo>
                    <a:pt x="0" y="2786"/>
                  </a:lnTo>
                  <a:lnTo>
                    <a:pt x="0" y="3699"/>
                  </a:lnTo>
                  <a:cubicBezTo>
                    <a:pt x="0" y="3882"/>
                    <a:pt x="119" y="4044"/>
                    <a:pt x="295" y="4100"/>
                  </a:cubicBezTo>
                  <a:cubicBezTo>
                    <a:pt x="627" y="4207"/>
                    <a:pt x="891" y="4274"/>
                    <a:pt x="1230" y="4301"/>
                  </a:cubicBezTo>
                  <a:lnTo>
                    <a:pt x="1230" y="5074"/>
                  </a:lnTo>
                  <a:cubicBezTo>
                    <a:pt x="1230" y="5515"/>
                    <a:pt x="1586" y="5870"/>
                    <a:pt x="2026" y="5870"/>
                  </a:cubicBezTo>
                  <a:lnTo>
                    <a:pt x="5683" y="5870"/>
                  </a:lnTo>
                  <a:cubicBezTo>
                    <a:pt x="5838" y="5870"/>
                    <a:pt x="5985" y="5802"/>
                    <a:pt x="6080" y="5678"/>
                  </a:cubicBezTo>
                  <a:cubicBezTo>
                    <a:pt x="6583" y="5033"/>
                    <a:pt x="6139" y="4315"/>
                    <a:pt x="5530" y="4315"/>
                  </a:cubicBezTo>
                  <a:lnTo>
                    <a:pt x="4936" y="4315"/>
                  </a:lnTo>
                  <a:cubicBezTo>
                    <a:pt x="4447" y="4315"/>
                    <a:pt x="4081" y="4762"/>
                    <a:pt x="4178" y="5242"/>
                  </a:cubicBezTo>
                  <a:lnTo>
                    <a:pt x="2475" y="5242"/>
                  </a:lnTo>
                  <a:cubicBezTo>
                    <a:pt x="2135" y="5242"/>
                    <a:pt x="1858" y="4966"/>
                    <a:pt x="1858" y="462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8;p48">
              <a:extLst>
                <a:ext uri="{FF2B5EF4-FFF2-40B4-BE49-F238E27FC236}">
                  <a16:creationId xmlns:a16="http://schemas.microsoft.com/office/drawing/2014/main" id="{72826448-CA7A-05D9-7A58-2DE057403730}"/>
                </a:ext>
              </a:extLst>
            </p:cNvPr>
            <p:cNvSpPr/>
            <p:nvPr/>
          </p:nvSpPr>
          <p:spPr>
            <a:xfrm>
              <a:off x="3250894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1" y="1"/>
                  </a:moveTo>
                  <a:lnTo>
                    <a:pt x="1" y="4290"/>
                  </a:lnTo>
                  <a:cubicBezTo>
                    <a:pt x="367" y="4160"/>
                    <a:pt x="628" y="3811"/>
                    <a:pt x="628" y="3400"/>
                  </a:cubicBezTo>
                  <a:lnTo>
                    <a:pt x="628" y="888"/>
                  </a:lnTo>
                  <a:cubicBezTo>
                    <a:pt x="628" y="479"/>
                    <a:pt x="367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9;p48">
              <a:extLst>
                <a:ext uri="{FF2B5EF4-FFF2-40B4-BE49-F238E27FC236}">
                  <a16:creationId xmlns:a16="http://schemas.microsoft.com/office/drawing/2014/main" id="{47C14E20-8D3B-A39B-1B65-778F6D16804A}"/>
                </a:ext>
              </a:extLst>
            </p:cNvPr>
            <p:cNvSpPr/>
            <p:nvPr/>
          </p:nvSpPr>
          <p:spPr>
            <a:xfrm>
              <a:off x="3467696" y="1684278"/>
              <a:ext cx="65321" cy="151618"/>
            </a:xfrm>
            <a:custGeom>
              <a:avLst/>
              <a:gdLst/>
              <a:ahLst/>
              <a:cxnLst/>
              <a:rect l="l" t="t" r="r" b="b"/>
              <a:pathLst>
                <a:path w="1859" h="4315" extrusionOk="0">
                  <a:moveTo>
                    <a:pt x="1" y="0"/>
                  </a:moveTo>
                  <a:lnTo>
                    <a:pt x="1" y="4315"/>
                  </a:lnTo>
                  <a:lnTo>
                    <a:pt x="261" y="4315"/>
                  </a:lnTo>
                  <a:cubicBezTo>
                    <a:pt x="725" y="4315"/>
                    <a:pt x="1029" y="4261"/>
                    <a:pt x="1388" y="4155"/>
                  </a:cubicBezTo>
                  <a:cubicBezTo>
                    <a:pt x="1668" y="4074"/>
                    <a:pt x="1858" y="3818"/>
                    <a:pt x="1858" y="3529"/>
                  </a:cubicBezTo>
                  <a:lnTo>
                    <a:pt x="1858" y="2786"/>
                  </a:lnTo>
                  <a:lnTo>
                    <a:pt x="930" y="2786"/>
                  </a:lnTo>
                  <a:lnTo>
                    <a:pt x="930" y="2157"/>
                  </a:lnTo>
                  <a:lnTo>
                    <a:pt x="1858" y="2157"/>
                  </a:lnTo>
                  <a:lnTo>
                    <a:pt x="1858" y="786"/>
                  </a:lnTo>
                  <a:cubicBezTo>
                    <a:pt x="1858" y="496"/>
                    <a:pt x="1668" y="240"/>
                    <a:pt x="1388" y="159"/>
                  </a:cubicBezTo>
                  <a:cubicBezTo>
                    <a:pt x="1029" y="54"/>
                    <a:pt x="725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20;p48">
              <a:extLst>
                <a:ext uri="{FF2B5EF4-FFF2-40B4-BE49-F238E27FC236}">
                  <a16:creationId xmlns:a16="http://schemas.microsoft.com/office/drawing/2014/main" id="{5C1ED17E-94B1-04E5-D528-253A123A4976}"/>
                </a:ext>
              </a:extLst>
            </p:cNvPr>
            <p:cNvSpPr/>
            <p:nvPr/>
          </p:nvSpPr>
          <p:spPr>
            <a:xfrm>
              <a:off x="3424547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628" y="1"/>
                  </a:moveTo>
                  <a:cubicBezTo>
                    <a:pt x="262" y="130"/>
                    <a:pt x="1" y="479"/>
                    <a:pt x="1" y="888"/>
                  </a:cubicBezTo>
                  <a:lnTo>
                    <a:pt x="1" y="3400"/>
                  </a:lnTo>
                  <a:cubicBezTo>
                    <a:pt x="1" y="3811"/>
                    <a:pt x="262" y="4160"/>
                    <a:pt x="628" y="4290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21;p48">
              <a:extLst>
                <a:ext uri="{FF2B5EF4-FFF2-40B4-BE49-F238E27FC236}">
                  <a16:creationId xmlns:a16="http://schemas.microsoft.com/office/drawing/2014/main" id="{A3F7A97E-433B-D4C2-B3E2-8004C96CB9DF}"/>
                </a:ext>
              </a:extLst>
            </p:cNvPr>
            <p:cNvSpPr/>
            <p:nvPr/>
          </p:nvSpPr>
          <p:spPr>
            <a:xfrm>
              <a:off x="3197449" y="1580585"/>
              <a:ext cx="62791" cy="82608"/>
            </a:xfrm>
            <a:custGeom>
              <a:avLst/>
              <a:gdLst/>
              <a:ahLst/>
              <a:cxnLst/>
              <a:rect l="l" t="t" r="r" b="b"/>
              <a:pathLst>
                <a:path w="1787" h="2351" extrusionOk="0">
                  <a:moveTo>
                    <a:pt x="905" y="1"/>
                  </a:moveTo>
                  <a:cubicBezTo>
                    <a:pt x="390" y="658"/>
                    <a:pt x="63" y="1467"/>
                    <a:pt x="0" y="2350"/>
                  </a:cubicBezTo>
                  <a:lnTo>
                    <a:pt x="1238" y="2350"/>
                  </a:lnTo>
                  <a:cubicBezTo>
                    <a:pt x="1293" y="1808"/>
                    <a:pt x="1488" y="1305"/>
                    <a:pt x="1786" y="883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2;p48">
              <a:extLst>
                <a:ext uri="{FF2B5EF4-FFF2-40B4-BE49-F238E27FC236}">
                  <a16:creationId xmlns:a16="http://schemas.microsoft.com/office/drawing/2014/main" id="{F3CF8513-E679-5325-3FEC-AB56481A9C13}"/>
                </a:ext>
              </a:extLst>
            </p:cNvPr>
            <p:cNvSpPr/>
            <p:nvPr/>
          </p:nvSpPr>
          <p:spPr>
            <a:xfrm>
              <a:off x="3437337" y="1580585"/>
              <a:ext cx="62756" cy="82608"/>
            </a:xfrm>
            <a:custGeom>
              <a:avLst/>
              <a:gdLst/>
              <a:ahLst/>
              <a:cxnLst/>
              <a:rect l="l" t="t" r="r" b="b"/>
              <a:pathLst>
                <a:path w="1786" h="2351" extrusionOk="0">
                  <a:moveTo>
                    <a:pt x="881" y="1"/>
                  </a:moveTo>
                  <a:lnTo>
                    <a:pt x="1" y="883"/>
                  </a:lnTo>
                  <a:cubicBezTo>
                    <a:pt x="300" y="1305"/>
                    <a:pt x="495" y="1808"/>
                    <a:pt x="548" y="2350"/>
                  </a:cubicBezTo>
                  <a:lnTo>
                    <a:pt x="1785" y="2350"/>
                  </a:lnTo>
                  <a:cubicBezTo>
                    <a:pt x="1723" y="1467"/>
                    <a:pt x="1396" y="658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7541" y="-4342"/>
            <a:ext cx="5795261" cy="514784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0709595F-5DCB-EC64-0B69-E794646337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114381"/>
                  </p:ext>
                </p:extLst>
              </p:nvPr>
            </p:nvGraphicFramePr>
            <p:xfrm>
              <a:off x="9799393" y="1280629"/>
              <a:ext cx="4292114" cy="33790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92114" cy="337904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4974" ay="37260" az="107959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8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0709595F-5DCB-EC64-0B69-E794646337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9393" y="1280629"/>
                <a:ext cx="4292114" cy="3379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aph Growth">
                <a:extLst>
                  <a:ext uri="{FF2B5EF4-FFF2-40B4-BE49-F238E27FC236}">
                    <a16:creationId xmlns:a16="http://schemas.microsoft.com/office/drawing/2014/main" id="{E2367335-48A5-60EA-FB44-EF4038FAF9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1531868"/>
                  </p:ext>
                </p:extLst>
              </p:nvPr>
            </p:nvGraphicFramePr>
            <p:xfrm>
              <a:off x="-1733104" y="2499"/>
              <a:ext cx="643615" cy="37353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43615" cy="3735386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63664" ay="5067877" az="36568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04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aph Growth">
                <a:extLst>
                  <a:ext uri="{FF2B5EF4-FFF2-40B4-BE49-F238E27FC236}">
                    <a16:creationId xmlns:a16="http://schemas.microsoft.com/office/drawing/2014/main" id="{E2367335-48A5-60EA-FB44-EF4038FAF9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33104" y="2499"/>
                <a:ext cx="643615" cy="373538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C090801-AD60-09C4-2718-EF06E028C4B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71231" y="5663219"/>
            <a:ext cx="5220199" cy="51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9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>
          <a:extLst>
            <a:ext uri="{FF2B5EF4-FFF2-40B4-BE49-F238E27FC236}">
              <a16:creationId xmlns:a16="http://schemas.microsoft.com/office/drawing/2014/main" id="{8D1E4DC7-13C1-74AA-F805-D099F9B8A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297;p48">
            <a:extLst>
              <a:ext uri="{FF2B5EF4-FFF2-40B4-BE49-F238E27FC236}">
                <a16:creationId xmlns:a16="http://schemas.microsoft.com/office/drawing/2014/main" id="{27C3C389-3266-8317-E755-06F3AC69504F}"/>
              </a:ext>
            </a:extLst>
          </p:cNvPr>
          <p:cNvSpPr/>
          <p:nvPr/>
        </p:nvSpPr>
        <p:spPr>
          <a:xfrm>
            <a:off x="4161195" y="5459155"/>
            <a:ext cx="688500" cy="688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45" name="Google Shape;2314;p48">
            <a:extLst>
              <a:ext uri="{FF2B5EF4-FFF2-40B4-BE49-F238E27FC236}">
                <a16:creationId xmlns:a16="http://schemas.microsoft.com/office/drawing/2014/main" id="{D88A9845-C2A2-06C6-0644-EFAC8B719902}"/>
              </a:ext>
            </a:extLst>
          </p:cNvPr>
          <p:cNvGrpSpPr/>
          <p:nvPr/>
        </p:nvGrpSpPr>
        <p:grpSpPr>
          <a:xfrm>
            <a:off x="4331492" y="5629477"/>
            <a:ext cx="347894" cy="347858"/>
            <a:chOff x="3164525" y="1522116"/>
            <a:chExt cx="368492" cy="368455"/>
          </a:xfrm>
        </p:grpSpPr>
        <p:sp>
          <p:nvSpPr>
            <p:cNvPr id="46" name="Google Shape;2315;p48">
              <a:extLst>
                <a:ext uri="{FF2B5EF4-FFF2-40B4-BE49-F238E27FC236}">
                  <a16:creationId xmlns:a16="http://schemas.microsoft.com/office/drawing/2014/main" id="{56C1E536-96CC-8EEA-20D9-4256F712EF95}"/>
                </a:ext>
              </a:extLst>
            </p:cNvPr>
            <p:cNvSpPr/>
            <p:nvPr/>
          </p:nvSpPr>
          <p:spPr>
            <a:xfrm>
              <a:off x="3290706" y="1587191"/>
              <a:ext cx="116165" cy="43395"/>
            </a:xfrm>
            <a:custGeom>
              <a:avLst/>
              <a:gdLst/>
              <a:ahLst/>
              <a:cxnLst/>
              <a:rect l="l" t="t" r="r" b="b"/>
              <a:pathLst>
                <a:path w="3306" h="1235" extrusionOk="0">
                  <a:moveTo>
                    <a:pt x="1653" y="1"/>
                  </a:moveTo>
                  <a:cubicBezTo>
                    <a:pt x="1062" y="1"/>
                    <a:pt x="471" y="212"/>
                    <a:pt x="1" y="637"/>
                  </a:cubicBezTo>
                  <a:lnTo>
                    <a:pt x="600" y="1235"/>
                  </a:lnTo>
                  <a:lnTo>
                    <a:pt x="2705" y="1235"/>
                  </a:lnTo>
                  <a:lnTo>
                    <a:pt x="3305" y="638"/>
                  </a:lnTo>
                  <a:cubicBezTo>
                    <a:pt x="2836" y="213"/>
                    <a:pt x="2244" y="1"/>
                    <a:pt x="1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6;p48">
              <a:extLst>
                <a:ext uri="{FF2B5EF4-FFF2-40B4-BE49-F238E27FC236}">
                  <a16:creationId xmlns:a16="http://schemas.microsoft.com/office/drawing/2014/main" id="{10EF2DC8-EB85-7AFA-098B-37B50B830A7B}"/>
                </a:ext>
              </a:extLst>
            </p:cNvPr>
            <p:cNvSpPr/>
            <p:nvPr/>
          </p:nvSpPr>
          <p:spPr>
            <a:xfrm>
              <a:off x="3243726" y="1522116"/>
              <a:ext cx="210052" cy="72945"/>
            </a:xfrm>
            <a:custGeom>
              <a:avLst/>
              <a:gdLst/>
              <a:ahLst/>
              <a:cxnLst/>
              <a:rect l="l" t="t" r="r" b="b"/>
              <a:pathLst>
                <a:path w="5978" h="2076" extrusionOk="0">
                  <a:moveTo>
                    <a:pt x="2990" y="1"/>
                  </a:moveTo>
                  <a:cubicBezTo>
                    <a:pt x="1913" y="1"/>
                    <a:pt x="837" y="401"/>
                    <a:pt x="1" y="1202"/>
                  </a:cubicBezTo>
                  <a:lnTo>
                    <a:pt x="874" y="2075"/>
                  </a:lnTo>
                  <a:cubicBezTo>
                    <a:pt x="1467" y="1515"/>
                    <a:pt x="2228" y="1234"/>
                    <a:pt x="2989" y="1234"/>
                  </a:cubicBezTo>
                  <a:cubicBezTo>
                    <a:pt x="3750" y="1234"/>
                    <a:pt x="4510" y="1514"/>
                    <a:pt x="5105" y="2075"/>
                  </a:cubicBezTo>
                  <a:lnTo>
                    <a:pt x="5978" y="1202"/>
                  </a:lnTo>
                  <a:cubicBezTo>
                    <a:pt x="5143" y="401"/>
                    <a:pt x="4067" y="1"/>
                    <a:pt x="2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17;p48">
              <a:extLst>
                <a:ext uri="{FF2B5EF4-FFF2-40B4-BE49-F238E27FC236}">
                  <a16:creationId xmlns:a16="http://schemas.microsoft.com/office/drawing/2014/main" id="{775267B7-F413-A7CA-75EC-A16C9CBDCCCA}"/>
                </a:ext>
              </a:extLst>
            </p:cNvPr>
            <p:cNvSpPr/>
            <p:nvPr/>
          </p:nvSpPr>
          <p:spPr>
            <a:xfrm>
              <a:off x="3164525" y="1684278"/>
              <a:ext cx="231310" cy="206292"/>
            </a:xfrm>
            <a:custGeom>
              <a:avLst/>
              <a:gdLst/>
              <a:ahLst/>
              <a:cxnLst/>
              <a:rect l="l" t="t" r="r" b="b"/>
              <a:pathLst>
                <a:path w="6583" h="5871" extrusionOk="0">
                  <a:moveTo>
                    <a:pt x="1599" y="0"/>
                  </a:moveTo>
                  <a:cubicBezTo>
                    <a:pt x="1134" y="0"/>
                    <a:pt x="830" y="54"/>
                    <a:pt x="470" y="159"/>
                  </a:cubicBezTo>
                  <a:cubicBezTo>
                    <a:pt x="191" y="241"/>
                    <a:pt x="0" y="497"/>
                    <a:pt x="0" y="786"/>
                  </a:cubicBezTo>
                  <a:lnTo>
                    <a:pt x="0" y="2157"/>
                  </a:lnTo>
                  <a:lnTo>
                    <a:pt x="930" y="2157"/>
                  </a:lnTo>
                  <a:lnTo>
                    <a:pt x="930" y="2786"/>
                  </a:lnTo>
                  <a:lnTo>
                    <a:pt x="0" y="2786"/>
                  </a:lnTo>
                  <a:lnTo>
                    <a:pt x="0" y="3699"/>
                  </a:lnTo>
                  <a:cubicBezTo>
                    <a:pt x="0" y="3882"/>
                    <a:pt x="119" y="4044"/>
                    <a:pt x="295" y="4100"/>
                  </a:cubicBezTo>
                  <a:cubicBezTo>
                    <a:pt x="627" y="4207"/>
                    <a:pt x="891" y="4274"/>
                    <a:pt x="1230" y="4301"/>
                  </a:cubicBezTo>
                  <a:lnTo>
                    <a:pt x="1230" y="5074"/>
                  </a:lnTo>
                  <a:cubicBezTo>
                    <a:pt x="1230" y="5515"/>
                    <a:pt x="1586" y="5870"/>
                    <a:pt x="2026" y="5870"/>
                  </a:cubicBezTo>
                  <a:lnTo>
                    <a:pt x="5683" y="5870"/>
                  </a:lnTo>
                  <a:cubicBezTo>
                    <a:pt x="5838" y="5870"/>
                    <a:pt x="5985" y="5802"/>
                    <a:pt x="6080" y="5678"/>
                  </a:cubicBezTo>
                  <a:cubicBezTo>
                    <a:pt x="6583" y="5033"/>
                    <a:pt x="6139" y="4315"/>
                    <a:pt x="5530" y="4315"/>
                  </a:cubicBezTo>
                  <a:lnTo>
                    <a:pt x="4936" y="4315"/>
                  </a:lnTo>
                  <a:cubicBezTo>
                    <a:pt x="4447" y="4315"/>
                    <a:pt x="4081" y="4762"/>
                    <a:pt x="4178" y="5242"/>
                  </a:cubicBezTo>
                  <a:lnTo>
                    <a:pt x="2475" y="5242"/>
                  </a:lnTo>
                  <a:cubicBezTo>
                    <a:pt x="2135" y="5242"/>
                    <a:pt x="1858" y="4966"/>
                    <a:pt x="1858" y="462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8;p48">
              <a:extLst>
                <a:ext uri="{FF2B5EF4-FFF2-40B4-BE49-F238E27FC236}">
                  <a16:creationId xmlns:a16="http://schemas.microsoft.com/office/drawing/2014/main" id="{8E7F9F82-E606-A35A-6439-3E876170C4F3}"/>
                </a:ext>
              </a:extLst>
            </p:cNvPr>
            <p:cNvSpPr/>
            <p:nvPr/>
          </p:nvSpPr>
          <p:spPr>
            <a:xfrm>
              <a:off x="3250894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1" y="1"/>
                  </a:moveTo>
                  <a:lnTo>
                    <a:pt x="1" y="4290"/>
                  </a:lnTo>
                  <a:cubicBezTo>
                    <a:pt x="367" y="4160"/>
                    <a:pt x="628" y="3811"/>
                    <a:pt x="628" y="3400"/>
                  </a:cubicBezTo>
                  <a:lnTo>
                    <a:pt x="628" y="888"/>
                  </a:lnTo>
                  <a:cubicBezTo>
                    <a:pt x="628" y="479"/>
                    <a:pt x="367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9;p48">
              <a:extLst>
                <a:ext uri="{FF2B5EF4-FFF2-40B4-BE49-F238E27FC236}">
                  <a16:creationId xmlns:a16="http://schemas.microsoft.com/office/drawing/2014/main" id="{8CC6E7A9-15AB-C7CA-A316-D2085B1EB05E}"/>
                </a:ext>
              </a:extLst>
            </p:cNvPr>
            <p:cNvSpPr/>
            <p:nvPr/>
          </p:nvSpPr>
          <p:spPr>
            <a:xfrm>
              <a:off x="3467696" y="1684278"/>
              <a:ext cx="65321" cy="151618"/>
            </a:xfrm>
            <a:custGeom>
              <a:avLst/>
              <a:gdLst/>
              <a:ahLst/>
              <a:cxnLst/>
              <a:rect l="l" t="t" r="r" b="b"/>
              <a:pathLst>
                <a:path w="1859" h="4315" extrusionOk="0">
                  <a:moveTo>
                    <a:pt x="1" y="0"/>
                  </a:moveTo>
                  <a:lnTo>
                    <a:pt x="1" y="4315"/>
                  </a:lnTo>
                  <a:lnTo>
                    <a:pt x="261" y="4315"/>
                  </a:lnTo>
                  <a:cubicBezTo>
                    <a:pt x="725" y="4315"/>
                    <a:pt x="1029" y="4261"/>
                    <a:pt x="1388" y="4155"/>
                  </a:cubicBezTo>
                  <a:cubicBezTo>
                    <a:pt x="1668" y="4074"/>
                    <a:pt x="1858" y="3818"/>
                    <a:pt x="1858" y="3529"/>
                  </a:cubicBezTo>
                  <a:lnTo>
                    <a:pt x="1858" y="2786"/>
                  </a:lnTo>
                  <a:lnTo>
                    <a:pt x="930" y="2786"/>
                  </a:lnTo>
                  <a:lnTo>
                    <a:pt x="930" y="2157"/>
                  </a:lnTo>
                  <a:lnTo>
                    <a:pt x="1858" y="2157"/>
                  </a:lnTo>
                  <a:lnTo>
                    <a:pt x="1858" y="786"/>
                  </a:lnTo>
                  <a:cubicBezTo>
                    <a:pt x="1858" y="496"/>
                    <a:pt x="1668" y="240"/>
                    <a:pt x="1388" y="159"/>
                  </a:cubicBezTo>
                  <a:cubicBezTo>
                    <a:pt x="1029" y="54"/>
                    <a:pt x="725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20;p48">
              <a:extLst>
                <a:ext uri="{FF2B5EF4-FFF2-40B4-BE49-F238E27FC236}">
                  <a16:creationId xmlns:a16="http://schemas.microsoft.com/office/drawing/2014/main" id="{58579848-36D5-F35A-CFAF-8B7DF086FADF}"/>
                </a:ext>
              </a:extLst>
            </p:cNvPr>
            <p:cNvSpPr/>
            <p:nvPr/>
          </p:nvSpPr>
          <p:spPr>
            <a:xfrm>
              <a:off x="3424547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628" y="1"/>
                  </a:moveTo>
                  <a:cubicBezTo>
                    <a:pt x="262" y="130"/>
                    <a:pt x="1" y="479"/>
                    <a:pt x="1" y="888"/>
                  </a:cubicBezTo>
                  <a:lnTo>
                    <a:pt x="1" y="3400"/>
                  </a:lnTo>
                  <a:cubicBezTo>
                    <a:pt x="1" y="3811"/>
                    <a:pt x="262" y="4160"/>
                    <a:pt x="628" y="4290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21;p48">
              <a:extLst>
                <a:ext uri="{FF2B5EF4-FFF2-40B4-BE49-F238E27FC236}">
                  <a16:creationId xmlns:a16="http://schemas.microsoft.com/office/drawing/2014/main" id="{355AD820-6A48-DE9A-81BD-8100E59372AD}"/>
                </a:ext>
              </a:extLst>
            </p:cNvPr>
            <p:cNvSpPr/>
            <p:nvPr/>
          </p:nvSpPr>
          <p:spPr>
            <a:xfrm>
              <a:off x="3197449" y="1580585"/>
              <a:ext cx="62791" cy="82608"/>
            </a:xfrm>
            <a:custGeom>
              <a:avLst/>
              <a:gdLst/>
              <a:ahLst/>
              <a:cxnLst/>
              <a:rect l="l" t="t" r="r" b="b"/>
              <a:pathLst>
                <a:path w="1787" h="2351" extrusionOk="0">
                  <a:moveTo>
                    <a:pt x="905" y="1"/>
                  </a:moveTo>
                  <a:cubicBezTo>
                    <a:pt x="390" y="658"/>
                    <a:pt x="63" y="1467"/>
                    <a:pt x="0" y="2350"/>
                  </a:cubicBezTo>
                  <a:lnTo>
                    <a:pt x="1238" y="2350"/>
                  </a:lnTo>
                  <a:cubicBezTo>
                    <a:pt x="1293" y="1808"/>
                    <a:pt x="1488" y="1305"/>
                    <a:pt x="1786" y="883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2;p48">
              <a:extLst>
                <a:ext uri="{FF2B5EF4-FFF2-40B4-BE49-F238E27FC236}">
                  <a16:creationId xmlns:a16="http://schemas.microsoft.com/office/drawing/2014/main" id="{4230D8A9-9876-3F67-EE70-F5F639543B1F}"/>
                </a:ext>
              </a:extLst>
            </p:cNvPr>
            <p:cNvSpPr/>
            <p:nvPr/>
          </p:nvSpPr>
          <p:spPr>
            <a:xfrm>
              <a:off x="3437337" y="1580585"/>
              <a:ext cx="62756" cy="82608"/>
            </a:xfrm>
            <a:custGeom>
              <a:avLst/>
              <a:gdLst/>
              <a:ahLst/>
              <a:cxnLst/>
              <a:rect l="l" t="t" r="r" b="b"/>
              <a:pathLst>
                <a:path w="1786" h="2351" extrusionOk="0">
                  <a:moveTo>
                    <a:pt x="881" y="1"/>
                  </a:moveTo>
                  <a:lnTo>
                    <a:pt x="1" y="883"/>
                  </a:lnTo>
                  <a:cubicBezTo>
                    <a:pt x="300" y="1305"/>
                    <a:pt x="495" y="1808"/>
                    <a:pt x="548" y="2350"/>
                  </a:cubicBezTo>
                  <a:lnTo>
                    <a:pt x="1785" y="2350"/>
                  </a:lnTo>
                  <a:cubicBezTo>
                    <a:pt x="1723" y="1467"/>
                    <a:pt x="1396" y="658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694D805-105B-5DCC-3FFD-72C2A6A0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7616" y="38182"/>
            <a:ext cx="5220199" cy="5105318"/>
          </a:xfrm>
          <a:prstGeom prst="rect">
            <a:avLst/>
          </a:prstGeom>
        </p:spPr>
      </p:pic>
      <p:grpSp>
        <p:nvGrpSpPr>
          <p:cNvPr id="23" name="Google Shape;2298;p48">
            <a:extLst>
              <a:ext uri="{FF2B5EF4-FFF2-40B4-BE49-F238E27FC236}">
                <a16:creationId xmlns:a16="http://schemas.microsoft.com/office/drawing/2014/main" id="{72E71DFD-B9A1-15FC-5256-672CBE156BE5}"/>
              </a:ext>
            </a:extLst>
          </p:cNvPr>
          <p:cNvGrpSpPr/>
          <p:nvPr/>
        </p:nvGrpSpPr>
        <p:grpSpPr>
          <a:xfrm rot="5400000">
            <a:off x="9129688" y="-1374700"/>
            <a:ext cx="1870192" cy="4040012"/>
            <a:chOff x="7350442" y="2608992"/>
            <a:chExt cx="777239" cy="1673160"/>
          </a:xfrm>
        </p:grpSpPr>
        <p:sp>
          <p:nvSpPr>
            <p:cNvPr id="24" name="Google Shape;2299;p48">
              <a:extLst>
                <a:ext uri="{FF2B5EF4-FFF2-40B4-BE49-F238E27FC236}">
                  <a16:creationId xmlns:a16="http://schemas.microsoft.com/office/drawing/2014/main" id="{896337A9-2CDE-FBF3-4DA6-B650C8E57756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00;p48">
              <a:extLst>
                <a:ext uri="{FF2B5EF4-FFF2-40B4-BE49-F238E27FC236}">
                  <a16:creationId xmlns:a16="http://schemas.microsoft.com/office/drawing/2014/main" id="{DB24F8C1-BA34-8FAB-8B84-9EA38639B95A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01;p48">
              <a:extLst>
                <a:ext uri="{FF2B5EF4-FFF2-40B4-BE49-F238E27FC236}">
                  <a16:creationId xmlns:a16="http://schemas.microsoft.com/office/drawing/2014/main" id="{3054655C-1B62-E4CD-1A0B-9DE2ADCC0DEE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302;p48">
              <a:extLst>
                <a:ext uri="{FF2B5EF4-FFF2-40B4-BE49-F238E27FC236}">
                  <a16:creationId xmlns:a16="http://schemas.microsoft.com/office/drawing/2014/main" id="{A8EDD35B-19F4-B14B-60D2-BAFE5F2AE4B1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03;p48">
              <a:extLst>
                <a:ext uri="{FF2B5EF4-FFF2-40B4-BE49-F238E27FC236}">
                  <a16:creationId xmlns:a16="http://schemas.microsoft.com/office/drawing/2014/main" id="{81CE771F-EFFE-FDF8-5F84-FEF9A2C6CA8C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04;p48">
              <a:extLst>
                <a:ext uri="{FF2B5EF4-FFF2-40B4-BE49-F238E27FC236}">
                  <a16:creationId xmlns:a16="http://schemas.microsoft.com/office/drawing/2014/main" id="{5AB8ABBF-9C9B-7AA6-07AF-A042199663F0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05;p48">
              <a:extLst>
                <a:ext uri="{FF2B5EF4-FFF2-40B4-BE49-F238E27FC236}">
                  <a16:creationId xmlns:a16="http://schemas.microsoft.com/office/drawing/2014/main" id="{BB27689C-B013-3970-317C-3108291256B0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306;p48">
              <a:extLst>
                <a:ext uri="{FF2B5EF4-FFF2-40B4-BE49-F238E27FC236}">
                  <a16:creationId xmlns:a16="http://schemas.microsoft.com/office/drawing/2014/main" id="{7E7B0253-0E58-295E-32E0-1C3D5FE6532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F54E8F3B-CAF1-5EC8-8EC4-66CD736ADD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99393" y="1280629"/>
              <a:ext cx="4292114" cy="33790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92114" cy="337904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4974" ay="37260" az="107959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8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F54E8F3B-CAF1-5EC8-8EC4-66CD736AD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9393" y="1280629"/>
                <a:ext cx="4292114" cy="3379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aph Growth">
                <a:extLst>
                  <a:ext uri="{FF2B5EF4-FFF2-40B4-BE49-F238E27FC236}">
                    <a16:creationId xmlns:a16="http://schemas.microsoft.com/office/drawing/2014/main" id="{9B0A5766-6A0E-D85E-FA21-2FF20AE0DE7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33104" y="2499"/>
              <a:ext cx="643615" cy="37353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43615" cy="3735386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63664" ay="5067877" az="36568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04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aph Growth">
                <a:extLst>
                  <a:ext uri="{FF2B5EF4-FFF2-40B4-BE49-F238E27FC236}">
                    <a16:creationId xmlns:a16="http://schemas.microsoft.com/office/drawing/2014/main" id="{9B0A5766-6A0E-D85E-FA21-2FF20AE0DE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33104" y="2499"/>
                <a:ext cx="643615" cy="3735386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1A9CA2D-AA4F-03C8-B549-DFF7746AC16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119187" y="6198346"/>
            <a:ext cx="5795261" cy="5147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4CF46-8EA8-56EF-786B-08C117FE020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-557033" y="5629477"/>
            <a:ext cx="9144000" cy="51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3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>
          <a:extLst>
            <a:ext uri="{FF2B5EF4-FFF2-40B4-BE49-F238E27FC236}">
              <a16:creationId xmlns:a16="http://schemas.microsoft.com/office/drawing/2014/main" id="{A759F911-51F8-CA1C-EF36-50655A1D9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297;p48">
            <a:extLst>
              <a:ext uri="{FF2B5EF4-FFF2-40B4-BE49-F238E27FC236}">
                <a16:creationId xmlns:a16="http://schemas.microsoft.com/office/drawing/2014/main" id="{197D469C-94AC-1D4C-6FEA-F8DC037FE4F4}"/>
              </a:ext>
            </a:extLst>
          </p:cNvPr>
          <p:cNvSpPr/>
          <p:nvPr/>
        </p:nvSpPr>
        <p:spPr>
          <a:xfrm>
            <a:off x="4161195" y="5459155"/>
            <a:ext cx="688500" cy="688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45" name="Google Shape;2314;p48">
            <a:extLst>
              <a:ext uri="{FF2B5EF4-FFF2-40B4-BE49-F238E27FC236}">
                <a16:creationId xmlns:a16="http://schemas.microsoft.com/office/drawing/2014/main" id="{BEE34733-B9E2-5C5E-03A7-08C77EC0B7A6}"/>
              </a:ext>
            </a:extLst>
          </p:cNvPr>
          <p:cNvGrpSpPr/>
          <p:nvPr/>
        </p:nvGrpSpPr>
        <p:grpSpPr>
          <a:xfrm>
            <a:off x="4331492" y="5629477"/>
            <a:ext cx="347894" cy="347858"/>
            <a:chOff x="3164525" y="1522116"/>
            <a:chExt cx="368492" cy="368455"/>
          </a:xfrm>
        </p:grpSpPr>
        <p:sp>
          <p:nvSpPr>
            <p:cNvPr id="46" name="Google Shape;2315;p48">
              <a:extLst>
                <a:ext uri="{FF2B5EF4-FFF2-40B4-BE49-F238E27FC236}">
                  <a16:creationId xmlns:a16="http://schemas.microsoft.com/office/drawing/2014/main" id="{64482B5E-023F-1907-9457-EFA26E5050D0}"/>
                </a:ext>
              </a:extLst>
            </p:cNvPr>
            <p:cNvSpPr/>
            <p:nvPr/>
          </p:nvSpPr>
          <p:spPr>
            <a:xfrm>
              <a:off x="3290706" y="1587191"/>
              <a:ext cx="116165" cy="43395"/>
            </a:xfrm>
            <a:custGeom>
              <a:avLst/>
              <a:gdLst/>
              <a:ahLst/>
              <a:cxnLst/>
              <a:rect l="l" t="t" r="r" b="b"/>
              <a:pathLst>
                <a:path w="3306" h="1235" extrusionOk="0">
                  <a:moveTo>
                    <a:pt x="1653" y="1"/>
                  </a:moveTo>
                  <a:cubicBezTo>
                    <a:pt x="1062" y="1"/>
                    <a:pt x="471" y="212"/>
                    <a:pt x="1" y="637"/>
                  </a:cubicBezTo>
                  <a:lnTo>
                    <a:pt x="600" y="1235"/>
                  </a:lnTo>
                  <a:lnTo>
                    <a:pt x="2705" y="1235"/>
                  </a:lnTo>
                  <a:lnTo>
                    <a:pt x="3305" y="638"/>
                  </a:lnTo>
                  <a:cubicBezTo>
                    <a:pt x="2836" y="213"/>
                    <a:pt x="2244" y="1"/>
                    <a:pt x="1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6;p48">
              <a:extLst>
                <a:ext uri="{FF2B5EF4-FFF2-40B4-BE49-F238E27FC236}">
                  <a16:creationId xmlns:a16="http://schemas.microsoft.com/office/drawing/2014/main" id="{E9728A17-927A-603E-0EF3-E469DB80602B}"/>
                </a:ext>
              </a:extLst>
            </p:cNvPr>
            <p:cNvSpPr/>
            <p:nvPr/>
          </p:nvSpPr>
          <p:spPr>
            <a:xfrm>
              <a:off x="3243726" y="1522116"/>
              <a:ext cx="210052" cy="72945"/>
            </a:xfrm>
            <a:custGeom>
              <a:avLst/>
              <a:gdLst/>
              <a:ahLst/>
              <a:cxnLst/>
              <a:rect l="l" t="t" r="r" b="b"/>
              <a:pathLst>
                <a:path w="5978" h="2076" extrusionOk="0">
                  <a:moveTo>
                    <a:pt x="2990" y="1"/>
                  </a:moveTo>
                  <a:cubicBezTo>
                    <a:pt x="1913" y="1"/>
                    <a:pt x="837" y="401"/>
                    <a:pt x="1" y="1202"/>
                  </a:cubicBezTo>
                  <a:lnTo>
                    <a:pt x="874" y="2075"/>
                  </a:lnTo>
                  <a:cubicBezTo>
                    <a:pt x="1467" y="1515"/>
                    <a:pt x="2228" y="1234"/>
                    <a:pt x="2989" y="1234"/>
                  </a:cubicBezTo>
                  <a:cubicBezTo>
                    <a:pt x="3750" y="1234"/>
                    <a:pt x="4510" y="1514"/>
                    <a:pt x="5105" y="2075"/>
                  </a:cubicBezTo>
                  <a:lnTo>
                    <a:pt x="5978" y="1202"/>
                  </a:lnTo>
                  <a:cubicBezTo>
                    <a:pt x="5143" y="401"/>
                    <a:pt x="4067" y="1"/>
                    <a:pt x="2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17;p48">
              <a:extLst>
                <a:ext uri="{FF2B5EF4-FFF2-40B4-BE49-F238E27FC236}">
                  <a16:creationId xmlns:a16="http://schemas.microsoft.com/office/drawing/2014/main" id="{D39C503A-8C36-32B3-1E94-56B0BB40FBC2}"/>
                </a:ext>
              </a:extLst>
            </p:cNvPr>
            <p:cNvSpPr/>
            <p:nvPr/>
          </p:nvSpPr>
          <p:spPr>
            <a:xfrm>
              <a:off x="3164525" y="1684278"/>
              <a:ext cx="231310" cy="206292"/>
            </a:xfrm>
            <a:custGeom>
              <a:avLst/>
              <a:gdLst/>
              <a:ahLst/>
              <a:cxnLst/>
              <a:rect l="l" t="t" r="r" b="b"/>
              <a:pathLst>
                <a:path w="6583" h="5871" extrusionOk="0">
                  <a:moveTo>
                    <a:pt x="1599" y="0"/>
                  </a:moveTo>
                  <a:cubicBezTo>
                    <a:pt x="1134" y="0"/>
                    <a:pt x="830" y="54"/>
                    <a:pt x="470" y="159"/>
                  </a:cubicBezTo>
                  <a:cubicBezTo>
                    <a:pt x="191" y="241"/>
                    <a:pt x="0" y="497"/>
                    <a:pt x="0" y="786"/>
                  </a:cubicBezTo>
                  <a:lnTo>
                    <a:pt x="0" y="2157"/>
                  </a:lnTo>
                  <a:lnTo>
                    <a:pt x="930" y="2157"/>
                  </a:lnTo>
                  <a:lnTo>
                    <a:pt x="930" y="2786"/>
                  </a:lnTo>
                  <a:lnTo>
                    <a:pt x="0" y="2786"/>
                  </a:lnTo>
                  <a:lnTo>
                    <a:pt x="0" y="3699"/>
                  </a:lnTo>
                  <a:cubicBezTo>
                    <a:pt x="0" y="3882"/>
                    <a:pt x="119" y="4044"/>
                    <a:pt x="295" y="4100"/>
                  </a:cubicBezTo>
                  <a:cubicBezTo>
                    <a:pt x="627" y="4207"/>
                    <a:pt x="891" y="4274"/>
                    <a:pt x="1230" y="4301"/>
                  </a:cubicBezTo>
                  <a:lnTo>
                    <a:pt x="1230" y="5074"/>
                  </a:lnTo>
                  <a:cubicBezTo>
                    <a:pt x="1230" y="5515"/>
                    <a:pt x="1586" y="5870"/>
                    <a:pt x="2026" y="5870"/>
                  </a:cubicBezTo>
                  <a:lnTo>
                    <a:pt x="5683" y="5870"/>
                  </a:lnTo>
                  <a:cubicBezTo>
                    <a:pt x="5838" y="5870"/>
                    <a:pt x="5985" y="5802"/>
                    <a:pt x="6080" y="5678"/>
                  </a:cubicBezTo>
                  <a:cubicBezTo>
                    <a:pt x="6583" y="5033"/>
                    <a:pt x="6139" y="4315"/>
                    <a:pt x="5530" y="4315"/>
                  </a:cubicBezTo>
                  <a:lnTo>
                    <a:pt x="4936" y="4315"/>
                  </a:lnTo>
                  <a:cubicBezTo>
                    <a:pt x="4447" y="4315"/>
                    <a:pt x="4081" y="4762"/>
                    <a:pt x="4178" y="5242"/>
                  </a:cubicBezTo>
                  <a:lnTo>
                    <a:pt x="2475" y="5242"/>
                  </a:lnTo>
                  <a:cubicBezTo>
                    <a:pt x="2135" y="5242"/>
                    <a:pt x="1858" y="4966"/>
                    <a:pt x="1858" y="462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8;p48">
              <a:extLst>
                <a:ext uri="{FF2B5EF4-FFF2-40B4-BE49-F238E27FC236}">
                  <a16:creationId xmlns:a16="http://schemas.microsoft.com/office/drawing/2014/main" id="{BC4C304E-2A29-991F-1F8F-4ACF99635662}"/>
                </a:ext>
              </a:extLst>
            </p:cNvPr>
            <p:cNvSpPr/>
            <p:nvPr/>
          </p:nvSpPr>
          <p:spPr>
            <a:xfrm>
              <a:off x="3250894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1" y="1"/>
                  </a:moveTo>
                  <a:lnTo>
                    <a:pt x="1" y="4290"/>
                  </a:lnTo>
                  <a:cubicBezTo>
                    <a:pt x="367" y="4160"/>
                    <a:pt x="628" y="3811"/>
                    <a:pt x="628" y="3400"/>
                  </a:cubicBezTo>
                  <a:lnTo>
                    <a:pt x="628" y="888"/>
                  </a:lnTo>
                  <a:cubicBezTo>
                    <a:pt x="628" y="479"/>
                    <a:pt x="367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9;p48">
              <a:extLst>
                <a:ext uri="{FF2B5EF4-FFF2-40B4-BE49-F238E27FC236}">
                  <a16:creationId xmlns:a16="http://schemas.microsoft.com/office/drawing/2014/main" id="{460B5947-7457-8B60-414D-C8255B7F4647}"/>
                </a:ext>
              </a:extLst>
            </p:cNvPr>
            <p:cNvSpPr/>
            <p:nvPr/>
          </p:nvSpPr>
          <p:spPr>
            <a:xfrm>
              <a:off x="3467696" y="1684278"/>
              <a:ext cx="65321" cy="151618"/>
            </a:xfrm>
            <a:custGeom>
              <a:avLst/>
              <a:gdLst/>
              <a:ahLst/>
              <a:cxnLst/>
              <a:rect l="l" t="t" r="r" b="b"/>
              <a:pathLst>
                <a:path w="1859" h="4315" extrusionOk="0">
                  <a:moveTo>
                    <a:pt x="1" y="0"/>
                  </a:moveTo>
                  <a:lnTo>
                    <a:pt x="1" y="4315"/>
                  </a:lnTo>
                  <a:lnTo>
                    <a:pt x="261" y="4315"/>
                  </a:lnTo>
                  <a:cubicBezTo>
                    <a:pt x="725" y="4315"/>
                    <a:pt x="1029" y="4261"/>
                    <a:pt x="1388" y="4155"/>
                  </a:cubicBezTo>
                  <a:cubicBezTo>
                    <a:pt x="1668" y="4074"/>
                    <a:pt x="1858" y="3818"/>
                    <a:pt x="1858" y="3529"/>
                  </a:cubicBezTo>
                  <a:lnTo>
                    <a:pt x="1858" y="2786"/>
                  </a:lnTo>
                  <a:lnTo>
                    <a:pt x="930" y="2786"/>
                  </a:lnTo>
                  <a:lnTo>
                    <a:pt x="930" y="2157"/>
                  </a:lnTo>
                  <a:lnTo>
                    <a:pt x="1858" y="2157"/>
                  </a:lnTo>
                  <a:lnTo>
                    <a:pt x="1858" y="786"/>
                  </a:lnTo>
                  <a:cubicBezTo>
                    <a:pt x="1858" y="496"/>
                    <a:pt x="1668" y="240"/>
                    <a:pt x="1388" y="159"/>
                  </a:cubicBezTo>
                  <a:cubicBezTo>
                    <a:pt x="1029" y="54"/>
                    <a:pt x="725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20;p48">
              <a:extLst>
                <a:ext uri="{FF2B5EF4-FFF2-40B4-BE49-F238E27FC236}">
                  <a16:creationId xmlns:a16="http://schemas.microsoft.com/office/drawing/2014/main" id="{100532E4-37BF-12FB-775B-6E058D277CB8}"/>
                </a:ext>
              </a:extLst>
            </p:cNvPr>
            <p:cNvSpPr/>
            <p:nvPr/>
          </p:nvSpPr>
          <p:spPr>
            <a:xfrm>
              <a:off x="3424547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628" y="1"/>
                  </a:moveTo>
                  <a:cubicBezTo>
                    <a:pt x="262" y="130"/>
                    <a:pt x="1" y="479"/>
                    <a:pt x="1" y="888"/>
                  </a:cubicBezTo>
                  <a:lnTo>
                    <a:pt x="1" y="3400"/>
                  </a:lnTo>
                  <a:cubicBezTo>
                    <a:pt x="1" y="3811"/>
                    <a:pt x="262" y="4160"/>
                    <a:pt x="628" y="4290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21;p48">
              <a:extLst>
                <a:ext uri="{FF2B5EF4-FFF2-40B4-BE49-F238E27FC236}">
                  <a16:creationId xmlns:a16="http://schemas.microsoft.com/office/drawing/2014/main" id="{305CABDE-3257-D2CC-8050-70E18D665E46}"/>
                </a:ext>
              </a:extLst>
            </p:cNvPr>
            <p:cNvSpPr/>
            <p:nvPr/>
          </p:nvSpPr>
          <p:spPr>
            <a:xfrm>
              <a:off x="3197449" y="1580585"/>
              <a:ext cx="62791" cy="82608"/>
            </a:xfrm>
            <a:custGeom>
              <a:avLst/>
              <a:gdLst/>
              <a:ahLst/>
              <a:cxnLst/>
              <a:rect l="l" t="t" r="r" b="b"/>
              <a:pathLst>
                <a:path w="1787" h="2351" extrusionOk="0">
                  <a:moveTo>
                    <a:pt x="905" y="1"/>
                  </a:moveTo>
                  <a:cubicBezTo>
                    <a:pt x="390" y="658"/>
                    <a:pt x="63" y="1467"/>
                    <a:pt x="0" y="2350"/>
                  </a:cubicBezTo>
                  <a:lnTo>
                    <a:pt x="1238" y="2350"/>
                  </a:lnTo>
                  <a:cubicBezTo>
                    <a:pt x="1293" y="1808"/>
                    <a:pt x="1488" y="1305"/>
                    <a:pt x="1786" y="883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2;p48">
              <a:extLst>
                <a:ext uri="{FF2B5EF4-FFF2-40B4-BE49-F238E27FC236}">
                  <a16:creationId xmlns:a16="http://schemas.microsoft.com/office/drawing/2014/main" id="{2D96ACF2-D229-CABE-91AC-A9FCC710FF4A}"/>
                </a:ext>
              </a:extLst>
            </p:cNvPr>
            <p:cNvSpPr/>
            <p:nvPr/>
          </p:nvSpPr>
          <p:spPr>
            <a:xfrm>
              <a:off x="3437337" y="1580585"/>
              <a:ext cx="62756" cy="82608"/>
            </a:xfrm>
            <a:custGeom>
              <a:avLst/>
              <a:gdLst/>
              <a:ahLst/>
              <a:cxnLst/>
              <a:rect l="l" t="t" r="r" b="b"/>
              <a:pathLst>
                <a:path w="1786" h="2351" extrusionOk="0">
                  <a:moveTo>
                    <a:pt x="881" y="1"/>
                  </a:moveTo>
                  <a:lnTo>
                    <a:pt x="1" y="883"/>
                  </a:lnTo>
                  <a:cubicBezTo>
                    <a:pt x="300" y="1305"/>
                    <a:pt x="495" y="1808"/>
                    <a:pt x="548" y="2350"/>
                  </a:cubicBezTo>
                  <a:lnTo>
                    <a:pt x="1785" y="2350"/>
                  </a:lnTo>
                  <a:cubicBezTo>
                    <a:pt x="1723" y="1467"/>
                    <a:pt x="1396" y="658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CA8BD22-787F-F019-61AA-7CD0AE8E8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33308"/>
            <a:ext cx="9144000" cy="5176808"/>
          </a:xfrm>
          <a:prstGeom prst="rect">
            <a:avLst/>
          </a:prstGeom>
        </p:spPr>
      </p:pic>
      <p:grpSp>
        <p:nvGrpSpPr>
          <p:cNvPr id="23" name="Google Shape;2298;p48">
            <a:extLst>
              <a:ext uri="{FF2B5EF4-FFF2-40B4-BE49-F238E27FC236}">
                <a16:creationId xmlns:a16="http://schemas.microsoft.com/office/drawing/2014/main" id="{90752307-B73D-D135-F2CB-41AE236ADAB7}"/>
              </a:ext>
            </a:extLst>
          </p:cNvPr>
          <p:cNvGrpSpPr/>
          <p:nvPr/>
        </p:nvGrpSpPr>
        <p:grpSpPr>
          <a:xfrm rot="5400000">
            <a:off x="9129688" y="-1374700"/>
            <a:ext cx="1870192" cy="4040012"/>
            <a:chOff x="7350442" y="2608992"/>
            <a:chExt cx="777239" cy="1673160"/>
          </a:xfrm>
        </p:grpSpPr>
        <p:sp>
          <p:nvSpPr>
            <p:cNvPr id="24" name="Google Shape;2299;p48">
              <a:extLst>
                <a:ext uri="{FF2B5EF4-FFF2-40B4-BE49-F238E27FC236}">
                  <a16:creationId xmlns:a16="http://schemas.microsoft.com/office/drawing/2014/main" id="{44541EFB-3366-5F40-B4FB-94D1EC6397D2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00;p48">
              <a:extLst>
                <a:ext uri="{FF2B5EF4-FFF2-40B4-BE49-F238E27FC236}">
                  <a16:creationId xmlns:a16="http://schemas.microsoft.com/office/drawing/2014/main" id="{3AC7EAF0-2096-2BC3-73B3-63BE4517B9FC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01;p48">
              <a:extLst>
                <a:ext uri="{FF2B5EF4-FFF2-40B4-BE49-F238E27FC236}">
                  <a16:creationId xmlns:a16="http://schemas.microsoft.com/office/drawing/2014/main" id="{1C7C2098-FD7B-8E71-AEA4-3F13E10D558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302;p48">
              <a:extLst>
                <a:ext uri="{FF2B5EF4-FFF2-40B4-BE49-F238E27FC236}">
                  <a16:creationId xmlns:a16="http://schemas.microsoft.com/office/drawing/2014/main" id="{0E3D31ED-D3D2-551E-F13E-4BE96892CE17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03;p48">
              <a:extLst>
                <a:ext uri="{FF2B5EF4-FFF2-40B4-BE49-F238E27FC236}">
                  <a16:creationId xmlns:a16="http://schemas.microsoft.com/office/drawing/2014/main" id="{49557F7F-EE23-502B-96F1-D3EF564A2978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04;p48">
              <a:extLst>
                <a:ext uri="{FF2B5EF4-FFF2-40B4-BE49-F238E27FC236}">
                  <a16:creationId xmlns:a16="http://schemas.microsoft.com/office/drawing/2014/main" id="{D5998045-82CB-ED1F-FD54-B6DC589A30C6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05;p48">
              <a:extLst>
                <a:ext uri="{FF2B5EF4-FFF2-40B4-BE49-F238E27FC236}">
                  <a16:creationId xmlns:a16="http://schemas.microsoft.com/office/drawing/2014/main" id="{C6EB71DB-D98B-E2A0-265D-880A0039B88A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306;p48">
              <a:extLst>
                <a:ext uri="{FF2B5EF4-FFF2-40B4-BE49-F238E27FC236}">
                  <a16:creationId xmlns:a16="http://schemas.microsoft.com/office/drawing/2014/main" id="{80F7C03F-0BDB-97A1-A682-42DDB8968549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D0B59E70-5C46-AC08-1279-354441C3E0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99393" y="1280629"/>
              <a:ext cx="4292114" cy="33790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92114" cy="337904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4974" ay="37260" az="107959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8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D0B59E70-5C46-AC08-1279-354441C3E0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9393" y="1280629"/>
                <a:ext cx="4292114" cy="3379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aph Growth">
                <a:extLst>
                  <a:ext uri="{FF2B5EF4-FFF2-40B4-BE49-F238E27FC236}">
                    <a16:creationId xmlns:a16="http://schemas.microsoft.com/office/drawing/2014/main" id="{BE8ADEB7-5057-D182-B723-651EAFB3A0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33104" y="2499"/>
              <a:ext cx="643615" cy="37353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43615" cy="3735386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63664" ay="5067877" az="36568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04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aph Growth">
                <a:extLst>
                  <a:ext uri="{FF2B5EF4-FFF2-40B4-BE49-F238E27FC236}">
                    <a16:creationId xmlns:a16="http://schemas.microsoft.com/office/drawing/2014/main" id="{BE8ADEB7-5057-D182-B723-651EAFB3A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33104" y="2499"/>
                <a:ext cx="643615" cy="373538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2ADF36A-2A7C-69C3-2953-A69946BAEF5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7730542" y="-35807"/>
            <a:ext cx="6814842" cy="5176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12851-8CF5-C8A7-38D6-E5FD7B4EBBB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71231" y="5663219"/>
            <a:ext cx="5220199" cy="51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8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>
          <a:extLst>
            <a:ext uri="{FF2B5EF4-FFF2-40B4-BE49-F238E27FC236}">
              <a16:creationId xmlns:a16="http://schemas.microsoft.com/office/drawing/2014/main" id="{A665B04D-E7D8-1B61-A188-1B1223501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297;p48">
            <a:extLst>
              <a:ext uri="{FF2B5EF4-FFF2-40B4-BE49-F238E27FC236}">
                <a16:creationId xmlns:a16="http://schemas.microsoft.com/office/drawing/2014/main" id="{6A47E54A-1B75-DEC9-0F3A-E8EB6413F6AE}"/>
              </a:ext>
            </a:extLst>
          </p:cNvPr>
          <p:cNvSpPr/>
          <p:nvPr/>
        </p:nvSpPr>
        <p:spPr>
          <a:xfrm>
            <a:off x="4161195" y="5459155"/>
            <a:ext cx="688500" cy="688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grpSp>
        <p:nvGrpSpPr>
          <p:cNvPr id="45" name="Google Shape;2314;p48">
            <a:extLst>
              <a:ext uri="{FF2B5EF4-FFF2-40B4-BE49-F238E27FC236}">
                <a16:creationId xmlns:a16="http://schemas.microsoft.com/office/drawing/2014/main" id="{8010BF7C-93E7-7957-519D-4633A312487F}"/>
              </a:ext>
            </a:extLst>
          </p:cNvPr>
          <p:cNvGrpSpPr/>
          <p:nvPr/>
        </p:nvGrpSpPr>
        <p:grpSpPr>
          <a:xfrm>
            <a:off x="4331492" y="5629477"/>
            <a:ext cx="347894" cy="347858"/>
            <a:chOff x="3164525" y="1522116"/>
            <a:chExt cx="368492" cy="368455"/>
          </a:xfrm>
        </p:grpSpPr>
        <p:sp>
          <p:nvSpPr>
            <p:cNvPr id="46" name="Google Shape;2315;p48">
              <a:extLst>
                <a:ext uri="{FF2B5EF4-FFF2-40B4-BE49-F238E27FC236}">
                  <a16:creationId xmlns:a16="http://schemas.microsoft.com/office/drawing/2014/main" id="{10EE8A25-EE3B-8998-3AA5-A71FBDB9224F}"/>
                </a:ext>
              </a:extLst>
            </p:cNvPr>
            <p:cNvSpPr/>
            <p:nvPr/>
          </p:nvSpPr>
          <p:spPr>
            <a:xfrm>
              <a:off x="3290706" y="1587191"/>
              <a:ext cx="116165" cy="43395"/>
            </a:xfrm>
            <a:custGeom>
              <a:avLst/>
              <a:gdLst/>
              <a:ahLst/>
              <a:cxnLst/>
              <a:rect l="l" t="t" r="r" b="b"/>
              <a:pathLst>
                <a:path w="3306" h="1235" extrusionOk="0">
                  <a:moveTo>
                    <a:pt x="1653" y="1"/>
                  </a:moveTo>
                  <a:cubicBezTo>
                    <a:pt x="1062" y="1"/>
                    <a:pt x="471" y="212"/>
                    <a:pt x="1" y="637"/>
                  </a:cubicBezTo>
                  <a:lnTo>
                    <a:pt x="600" y="1235"/>
                  </a:lnTo>
                  <a:lnTo>
                    <a:pt x="2705" y="1235"/>
                  </a:lnTo>
                  <a:lnTo>
                    <a:pt x="3305" y="638"/>
                  </a:lnTo>
                  <a:cubicBezTo>
                    <a:pt x="2836" y="213"/>
                    <a:pt x="2244" y="1"/>
                    <a:pt x="1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6;p48">
              <a:extLst>
                <a:ext uri="{FF2B5EF4-FFF2-40B4-BE49-F238E27FC236}">
                  <a16:creationId xmlns:a16="http://schemas.microsoft.com/office/drawing/2014/main" id="{32F35948-E005-06FE-CDE0-F5594550B0EF}"/>
                </a:ext>
              </a:extLst>
            </p:cNvPr>
            <p:cNvSpPr/>
            <p:nvPr/>
          </p:nvSpPr>
          <p:spPr>
            <a:xfrm>
              <a:off x="3243726" y="1522116"/>
              <a:ext cx="210052" cy="72945"/>
            </a:xfrm>
            <a:custGeom>
              <a:avLst/>
              <a:gdLst/>
              <a:ahLst/>
              <a:cxnLst/>
              <a:rect l="l" t="t" r="r" b="b"/>
              <a:pathLst>
                <a:path w="5978" h="2076" extrusionOk="0">
                  <a:moveTo>
                    <a:pt x="2990" y="1"/>
                  </a:moveTo>
                  <a:cubicBezTo>
                    <a:pt x="1913" y="1"/>
                    <a:pt x="837" y="401"/>
                    <a:pt x="1" y="1202"/>
                  </a:cubicBezTo>
                  <a:lnTo>
                    <a:pt x="874" y="2075"/>
                  </a:lnTo>
                  <a:cubicBezTo>
                    <a:pt x="1467" y="1515"/>
                    <a:pt x="2228" y="1234"/>
                    <a:pt x="2989" y="1234"/>
                  </a:cubicBezTo>
                  <a:cubicBezTo>
                    <a:pt x="3750" y="1234"/>
                    <a:pt x="4510" y="1514"/>
                    <a:pt x="5105" y="2075"/>
                  </a:cubicBezTo>
                  <a:lnTo>
                    <a:pt x="5978" y="1202"/>
                  </a:lnTo>
                  <a:cubicBezTo>
                    <a:pt x="5143" y="401"/>
                    <a:pt x="4067" y="1"/>
                    <a:pt x="2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17;p48">
              <a:extLst>
                <a:ext uri="{FF2B5EF4-FFF2-40B4-BE49-F238E27FC236}">
                  <a16:creationId xmlns:a16="http://schemas.microsoft.com/office/drawing/2014/main" id="{90671CDB-47E6-1A8F-D2A4-718236C6F78E}"/>
                </a:ext>
              </a:extLst>
            </p:cNvPr>
            <p:cNvSpPr/>
            <p:nvPr/>
          </p:nvSpPr>
          <p:spPr>
            <a:xfrm>
              <a:off x="3164525" y="1684278"/>
              <a:ext cx="231310" cy="206292"/>
            </a:xfrm>
            <a:custGeom>
              <a:avLst/>
              <a:gdLst/>
              <a:ahLst/>
              <a:cxnLst/>
              <a:rect l="l" t="t" r="r" b="b"/>
              <a:pathLst>
                <a:path w="6583" h="5871" extrusionOk="0">
                  <a:moveTo>
                    <a:pt x="1599" y="0"/>
                  </a:moveTo>
                  <a:cubicBezTo>
                    <a:pt x="1134" y="0"/>
                    <a:pt x="830" y="54"/>
                    <a:pt x="470" y="159"/>
                  </a:cubicBezTo>
                  <a:cubicBezTo>
                    <a:pt x="191" y="241"/>
                    <a:pt x="0" y="497"/>
                    <a:pt x="0" y="786"/>
                  </a:cubicBezTo>
                  <a:lnTo>
                    <a:pt x="0" y="2157"/>
                  </a:lnTo>
                  <a:lnTo>
                    <a:pt x="930" y="2157"/>
                  </a:lnTo>
                  <a:lnTo>
                    <a:pt x="930" y="2786"/>
                  </a:lnTo>
                  <a:lnTo>
                    <a:pt x="0" y="2786"/>
                  </a:lnTo>
                  <a:lnTo>
                    <a:pt x="0" y="3699"/>
                  </a:lnTo>
                  <a:cubicBezTo>
                    <a:pt x="0" y="3882"/>
                    <a:pt x="119" y="4044"/>
                    <a:pt x="295" y="4100"/>
                  </a:cubicBezTo>
                  <a:cubicBezTo>
                    <a:pt x="627" y="4207"/>
                    <a:pt x="891" y="4274"/>
                    <a:pt x="1230" y="4301"/>
                  </a:cubicBezTo>
                  <a:lnTo>
                    <a:pt x="1230" y="5074"/>
                  </a:lnTo>
                  <a:cubicBezTo>
                    <a:pt x="1230" y="5515"/>
                    <a:pt x="1586" y="5870"/>
                    <a:pt x="2026" y="5870"/>
                  </a:cubicBezTo>
                  <a:lnTo>
                    <a:pt x="5683" y="5870"/>
                  </a:lnTo>
                  <a:cubicBezTo>
                    <a:pt x="5838" y="5870"/>
                    <a:pt x="5985" y="5802"/>
                    <a:pt x="6080" y="5678"/>
                  </a:cubicBezTo>
                  <a:cubicBezTo>
                    <a:pt x="6583" y="5033"/>
                    <a:pt x="6139" y="4315"/>
                    <a:pt x="5530" y="4315"/>
                  </a:cubicBezTo>
                  <a:lnTo>
                    <a:pt x="4936" y="4315"/>
                  </a:lnTo>
                  <a:cubicBezTo>
                    <a:pt x="4447" y="4315"/>
                    <a:pt x="4081" y="4762"/>
                    <a:pt x="4178" y="5242"/>
                  </a:cubicBezTo>
                  <a:lnTo>
                    <a:pt x="2475" y="5242"/>
                  </a:lnTo>
                  <a:cubicBezTo>
                    <a:pt x="2135" y="5242"/>
                    <a:pt x="1858" y="4966"/>
                    <a:pt x="1858" y="4625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8;p48">
              <a:extLst>
                <a:ext uri="{FF2B5EF4-FFF2-40B4-BE49-F238E27FC236}">
                  <a16:creationId xmlns:a16="http://schemas.microsoft.com/office/drawing/2014/main" id="{7774663F-D9D9-330A-AB2C-E09CA95BE424}"/>
                </a:ext>
              </a:extLst>
            </p:cNvPr>
            <p:cNvSpPr/>
            <p:nvPr/>
          </p:nvSpPr>
          <p:spPr>
            <a:xfrm>
              <a:off x="3250894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1" y="1"/>
                  </a:moveTo>
                  <a:lnTo>
                    <a:pt x="1" y="4290"/>
                  </a:lnTo>
                  <a:cubicBezTo>
                    <a:pt x="367" y="4160"/>
                    <a:pt x="628" y="3811"/>
                    <a:pt x="628" y="3400"/>
                  </a:cubicBezTo>
                  <a:lnTo>
                    <a:pt x="628" y="888"/>
                  </a:lnTo>
                  <a:cubicBezTo>
                    <a:pt x="628" y="479"/>
                    <a:pt x="367" y="13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9;p48">
              <a:extLst>
                <a:ext uri="{FF2B5EF4-FFF2-40B4-BE49-F238E27FC236}">
                  <a16:creationId xmlns:a16="http://schemas.microsoft.com/office/drawing/2014/main" id="{74256472-26D8-E35F-90DF-122B63361F0E}"/>
                </a:ext>
              </a:extLst>
            </p:cNvPr>
            <p:cNvSpPr/>
            <p:nvPr/>
          </p:nvSpPr>
          <p:spPr>
            <a:xfrm>
              <a:off x="3467696" y="1684278"/>
              <a:ext cx="65321" cy="151618"/>
            </a:xfrm>
            <a:custGeom>
              <a:avLst/>
              <a:gdLst/>
              <a:ahLst/>
              <a:cxnLst/>
              <a:rect l="l" t="t" r="r" b="b"/>
              <a:pathLst>
                <a:path w="1859" h="4315" extrusionOk="0">
                  <a:moveTo>
                    <a:pt x="1" y="0"/>
                  </a:moveTo>
                  <a:lnTo>
                    <a:pt x="1" y="4315"/>
                  </a:lnTo>
                  <a:lnTo>
                    <a:pt x="261" y="4315"/>
                  </a:lnTo>
                  <a:cubicBezTo>
                    <a:pt x="725" y="4315"/>
                    <a:pt x="1029" y="4261"/>
                    <a:pt x="1388" y="4155"/>
                  </a:cubicBezTo>
                  <a:cubicBezTo>
                    <a:pt x="1668" y="4074"/>
                    <a:pt x="1858" y="3818"/>
                    <a:pt x="1858" y="3529"/>
                  </a:cubicBezTo>
                  <a:lnTo>
                    <a:pt x="1858" y="2786"/>
                  </a:lnTo>
                  <a:lnTo>
                    <a:pt x="930" y="2786"/>
                  </a:lnTo>
                  <a:lnTo>
                    <a:pt x="930" y="2157"/>
                  </a:lnTo>
                  <a:lnTo>
                    <a:pt x="1858" y="2157"/>
                  </a:lnTo>
                  <a:lnTo>
                    <a:pt x="1858" y="786"/>
                  </a:lnTo>
                  <a:cubicBezTo>
                    <a:pt x="1858" y="496"/>
                    <a:pt x="1668" y="240"/>
                    <a:pt x="1388" y="159"/>
                  </a:cubicBezTo>
                  <a:cubicBezTo>
                    <a:pt x="1029" y="54"/>
                    <a:pt x="725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20;p48">
              <a:extLst>
                <a:ext uri="{FF2B5EF4-FFF2-40B4-BE49-F238E27FC236}">
                  <a16:creationId xmlns:a16="http://schemas.microsoft.com/office/drawing/2014/main" id="{F0DD59FC-F423-F3DF-CD52-016C46098C79}"/>
                </a:ext>
              </a:extLst>
            </p:cNvPr>
            <p:cNvSpPr/>
            <p:nvPr/>
          </p:nvSpPr>
          <p:spPr>
            <a:xfrm>
              <a:off x="3424547" y="1685156"/>
              <a:ext cx="22101" cy="150740"/>
            </a:xfrm>
            <a:custGeom>
              <a:avLst/>
              <a:gdLst/>
              <a:ahLst/>
              <a:cxnLst/>
              <a:rect l="l" t="t" r="r" b="b"/>
              <a:pathLst>
                <a:path w="629" h="4290" extrusionOk="0">
                  <a:moveTo>
                    <a:pt x="628" y="1"/>
                  </a:moveTo>
                  <a:cubicBezTo>
                    <a:pt x="262" y="130"/>
                    <a:pt x="1" y="479"/>
                    <a:pt x="1" y="888"/>
                  </a:cubicBezTo>
                  <a:lnTo>
                    <a:pt x="1" y="3400"/>
                  </a:lnTo>
                  <a:cubicBezTo>
                    <a:pt x="1" y="3811"/>
                    <a:pt x="262" y="4160"/>
                    <a:pt x="628" y="4290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21;p48">
              <a:extLst>
                <a:ext uri="{FF2B5EF4-FFF2-40B4-BE49-F238E27FC236}">
                  <a16:creationId xmlns:a16="http://schemas.microsoft.com/office/drawing/2014/main" id="{842D73EE-24EB-583F-1E50-509F9F8D9C97}"/>
                </a:ext>
              </a:extLst>
            </p:cNvPr>
            <p:cNvSpPr/>
            <p:nvPr/>
          </p:nvSpPr>
          <p:spPr>
            <a:xfrm>
              <a:off x="3197449" y="1580585"/>
              <a:ext cx="62791" cy="82608"/>
            </a:xfrm>
            <a:custGeom>
              <a:avLst/>
              <a:gdLst/>
              <a:ahLst/>
              <a:cxnLst/>
              <a:rect l="l" t="t" r="r" b="b"/>
              <a:pathLst>
                <a:path w="1787" h="2351" extrusionOk="0">
                  <a:moveTo>
                    <a:pt x="905" y="1"/>
                  </a:moveTo>
                  <a:cubicBezTo>
                    <a:pt x="390" y="658"/>
                    <a:pt x="63" y="1467"/>
                    <a:pt x="0" y="2350"/>
                  </a:cubicBezTo>
                  <a:lnTo>
                    <a:pt x="1238" y="2350"/>
                  </a:lnTo>
                  <a:cubicBezTo>
                    <a:pt x="1293" y="1808"/>
                    <a:pt x="1488" y="1305"/>
                    <a:pt x="1786" y="883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2;p48">
              <a:extLst>
                <a:ext uri="{FF2B5EF4-FFF2-40B4-BE49-F238E27FC236}">
                  <a16:creationId xmlns:a16="http://schemas.microsoft.com/office/drawing/2014/main" id="{D5DEF9B4-CCA3-C9FE-6BA3-69B8B10DBFBF}"/>
                </a:ext>
              </a:extLst>
            </p:cNvPr>
            <p:cNvSpPr/>
            <p:nvPr/>
          </p:nvSpPr>
          <p:spPr>
            <a:xfrm>
              <a:off x="3437337" y="1580585"/>
              <a:ext cx="62756" cy="82608"/>
            </a:xfrm>
            <a:custGeom>
              <a:avLst/>
              <a:gdLst/>
              <a:ahLst/>
              <a:cxnLst/>
              <a:rect l="l" t="t" r="r" b="b"/>
              <a:pathLst>
                <a:path w="1786" h="2351" extrusionOk="0">
                  <a:moveTo>
                    <a:pt x="881" y="1"/>
                  </a:moveTo>
                  <a:lnTo>
                    <a:pt x="1" y="883"/>
                  </a:lnTo>
                  <a:cubicBezTo>
                    <a:pt x="300" y="1305"/>
                    <a:pt x="495" y="1808"/>
                    <a:pt x="548" y="2350"/>
                  </a:cubicBezTo>
                  <a:lnTo>
                    <a:pt x="1785" y="2350"/>
                  </a:lnTo>
                  <a:cubicBezTo>
                    <a:pt x="1723" y="1467"/>
                    <a:pt x="1396" y="658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9472B7-C857-2AF7-633E-C389F658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0424" y="-33308"/>
            <a:ext cx="6814842" cy="5176808"/>
          </a:xfrm>
          <a:prstGeom prst="rect">
            <a:avLst/>
          </a:prstGeom>
        </p:spPr>
      </p:pic>
      <p:grpSp>
        <p:nvGrpSpPr>
          <p:cNvPr id="23" name="Google Shape;2298;p48">
            <a:extLst>
              <a:ext uri="{FF2B5EF4-FFF2-40B4-BE49-F238E27FC236}">
                <a16:creationId xmlns:a16="http://schemas.microsoft.com/office/drawing/2014/main" id="{0A66C803-896F-84B8-65C0-5C75421EE975}"/>
              </a:ext>
            </a:extLst>
          </p:cNvPr>
          <p:cNvGrpSpPr/>
          <p:nvPr/>
        </p:nvGrpSpPr>
        <p:grpSpPr>
          <a:xfrm rot="5400000">
            <a:off x="9129688" y="-1374700"/>
            <a:ext cx="1870192" cy="4040012"/>
            <a:chOff x="7350442" y="2608992"/>
            <a:chExt cx="777239" cy="1673160"/>
          </a:xfrm>
        </p:grpSpPr>
        <p:sp>
          <p:nvSpPr>
            <p:cNvPr id="24" name="Google Shape;2299;p48">
              <a:extLst>
                <a:ext uri="{FF2B5EF4-FFF2-40B4-BE49-F238E27FC236}">
                  <a16:creationId xmlns:a16="http://schemas.microsoft.com/office/drawing/2014/main" id="{A82CCEFA-732E-5FF5-9483-7B696F9BEE00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300;p48">
              <a:extLst>
                <a:ext uri="{FF2B5EF4-FFF2-40B4-BE49-F238E27FC236}">
                  <a16:creationId xmlns:a16="http://schemas.microsoft.com/office/drawing/2014/main" id="{E04C8202-9516-C740-2DF4-4E8C1FE4EB86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301;p48">
              <a:extLst>
                <a:ext uri="{FF2B5EF4-FFF2-40B4-BE49-F238E27FC236}">
                  <a16:creationId xmlns:a16="http://schemas.microsoft.com/office/drawing/2014/main" id="{3BFC8E5A-0261-17D5-3239-B774562CC458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302;p48">
              <a:extLst>
                <a:ext uri="{FF2B5EF4-FFF2-40B4-BE49-F238E27FC236}">
                  <a16:creationId xmlns:a16="http://schemas.microsoft.com/office/drawing/2014/main" id="{4ACC29F3-1829-D276-5662-093BBD34AC90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303;p48">
              <a:extLst>
                <a:ext uri="{FF2B5EF4-FFF2-40B4-BE49-F238E27FC236}">
                  <a16:creationId xmlns:a16="http://schemas.microsoft.com/office/drawing/2014/main" id="{C68F0D37-62E4-8BB7-ED64-998E9DBCFC6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304;p48">
              <a:extLst>
                <a:ext uri="{FF2B5EF4-FFF2-40B4-BE49-F238E27FC236}">
                  <a16:creationId xmlns:a16="http://schemas.microsoft.com/office/drawing/2014/main" id="{EB3DAD8A-C34A-9AAA-7EF8-9EB4E6F0B2AD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305;p48">
              <a:extLst>
                <a:ext uri="{FF2B5EF4-FFF2-40B4-BE49-F238E27FC236}">
                  <a16:creationId xmlns:a16="http://schemas.microsoft.com/office/drawing/2014/main" id="{78975DC7-9AE7-A46A-9BE1-871E2E5FB79D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306;p48">
              <a:extLst>
                <a:ext uri="{FF2B5EF4-FFF2-40B4-BE49-F238E27FC236}">
                  <a16:creationId xmlns:a16="http://schemas.microsoft.com/office/drawing/2014/main" id="{0A900FA4-0111-23C9-0A88-4A3D9E2ECC1C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swald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CF231A96-350A-F865-9B2A-0BFC695F47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799393" y="1280629"/>
              <a:ext cx="4292114" cy="33790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92114" cy="3379042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4974" ay="37260" az="107959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8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urface Pro - Platinum">
                <a:extLst>
                  <a:ext uri="{FF2B5EF4-FFF2-40B4-BE49-F238E27FC236}">
                    <a16:creationId xmlns:a16="http://schemas.microsoft.com/office/drawing/2014/main" id="{CF231A96-350A-F865-9B2A-0BFC695F47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9393" y="1280629"/>
                <a:ext cx="4292114" cy="3379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aph Growth">
                <a:extLst>
                  <a:ext uri="{FF2B5EF4-FFF2-40B4-BE49-F238E27FC236}">
                    <a16:creationId xmlns:a16="http://schemas.microsoft.com/office/drawing/2014/main" id="{920BDECB-E3B5-473A-2965-B60C8E8DC2F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33104" y="2499"/>
              <a:ext cx="643615" cy="37353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43615" cy="3735386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63664" ay="5067877" az="36568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04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aph Growth">
                <a:extLst>
                  <a:ext uri="{FF2B5EF4-FFF2-40B4-BE49-F238E27FC236}">
                    <a16:creationId xmlns:a16="http://schemas.microsoft.com/office/drawing/2014/main" id="{920BDECB-E3B5-473A-2965-B60C8E8DC2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33104" y="2499"/>
                <a:ext cx="643615" cy="373538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1FE017-78FB-4622-3070-5C6FB13566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774" y="5711398"/>
            <a:ext cx="6814842" cy="5176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2DB0E-53C0-0BA1-CC99-CC91F95CE99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209424" y="5684678"/>
            <a:ext cx="9144000" cy="51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6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D3D1C3F-6B3E-A2A4-A4B6-0A4066FE2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3562" y="1509864"/>
            <a:ext cx="49712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Model: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 (tuned via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GridSearch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Accuracy: ~85%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Balanced performance on imbalanced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itchFamily="2" charset="0"/>
              </a:rPr>
              <a:t>Confusion matrix and classification report support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06D11-B374-B94B-5DD3-5A7DE8669725}"/>
              </a:ext>
            </a:extLst>
          </p:cNvPr>
          <p:cNvSpPr txBox="1"/>
          <p:nvPr/>
        </p:nvSpPr>
        <p:spPr>
          <a:xfrm>
            <a:off x="513562" y="172683"/>
            <a:ext cx="4771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Results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Graph Growth">
                <a:extLst>
                  <a:ext uri="{FF2B5EF4-FFF2-40B4-BE49-F238E27FC236}">
                    <a16:creationId xmlns:a16="http://schemas.microsoft.com/office/drawing/2014/main" id="{8A44A7BB-EA2C-7A07-231E-277A7226B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264954"/>
                  </p:ext>
                </p:extLst>
              </p:nvPr>
            </p:nvGraphicFramePr>
            <p:xfrm>
              <a:off x="5195996" y="1699352"/>
              <a:ext cx="2496576" cy="32714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6576" cy="3271465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18619" ay="1921919" az="1693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04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Graph Growth">
                <a:extLst>
                  <a:ext uri="{FF2B5EF4-FFF2-40B4-BE49-F238E27FC236}">
                    <a16:creationId xmlns:a16="http://schemas.microsoft.com/office/drawing/2014/main" id="{8A44A7BB-EA2C-7A07-231E-277A7226B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5996" y="1699352"/>
                <a:ext cx="2496576" cy="3271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Light Gray Percent sign">
                <a:extLst>
                  <a:ext uri="{FF2B5EF4-FFF2-40B4-BE49-F238E27FC236}">
                    <a16:creationId xmlns:a16="http://schemas.microsoft.com/office/drawing/2014/main" id="{7DB4BD1C-5768-B37D-F98C-B753357F2B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5345385"/>
                  </p:ext>
                </p:extLst>
              </p:nvPr>
            </p:nvGraphicFramePr>
            <p:xfrm>
              <a:off x="-1369541" y="1300085"/>
              <a:ext cx="1505010" cy="328355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05010" cy="3283558"/>
                    </a:xfrm>
                    <a:prstGeom prst="rect">
                      <a:avLst/>
                    </a:prstGeom>
                  </am3d:spPr>
                  <am3d:camera>
                    <am3d:pos x="0" y="0" z="63658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9708" d="1000000"/>
                    <am3d:preTrans dx="0" dy="-16364740" dz="5210"/>
                    <am3d:scale>
                      <am3d:sx n="1000000" d="1000000"/>
                      <am3d:sy n="1000000" d="1000000"/>
                      <am3d:sz n="1000000" d="1000000"/>
                    </am3d:scale>
                    <am3d:rot ax="-9367233" ay="-4205066" az="944407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ight Gray Percent sign">
                <a:extLst>
                  <a:ext uri="{FF2B5EF4-FFF2-40B4-BE49-F238E27FC236}">
                    <a16:creationId xmlns:a16="http://schemas.microsoft.com/office/drawing/2014/main" id="{7DB4BD1C-5768-B37D-F98C-B753357F2B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69541" y="1300085"/>
                <a:ext cx="1505010" cy="328355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E0B4E1-F87F-F0DB-1C9A-47E7ADAF1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087544"/>
              </p:ext>
            </p:extLst>
          </p:nvPr>
        </p:nvGraphicFramePr>
        <p:xfrm>
          <a:off x="-6758758" y="1052104"/>
          <a:ext cx="6096000" cy="3779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758128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32282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95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Metric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1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Attendance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45% - ~65%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9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Transaction 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Reduced by ~29%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63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Parental Insights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Real-time dashboard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9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Admin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~40%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317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(paper,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(one-time setup)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54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Delayed/manual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&amp; automatic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0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Long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Real-time reports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87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Limited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(supports growth)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3257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386553-7A00-269E-CF11-E38495519302}"/>
              </a:ext>
            </a:extLst>
          </p:cNvPr>
          <p:cNvSpPr txBox="1"/>
          <p:nvPr/>
        </p:nvSpPr>
        <p:spPr>
          <a:xfrm>
            <a:off x="-2471248" y="0"/>
            <a:ext cx="4771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B32FE-E71F-C30E-D52E-47A8B8984C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5995784"/>
            <a:ext cx="6814842" cy="51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0B700-3143-ED2B-7C96-4C647824F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842CF6-196C-B512-4636-D105F8E29AAB}"/>
              </a:ext>
            </a:extLst>
          </p:cNvPr>
          <p:cNvSpPr txBox="1"/>
          <p:nvPr/>
        </p:nvSpPr>
        <p:spPr>
          <a:xfrm>
            <a:off x="513562" y="172683"/>
            <a:ext cx="4771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Results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urface Pro - Platinum">
                <a:extLst>
                  <a:ext uri="{FF2B5EF4-FFF2-40B4-BE49-F238E27FC236}">
                    <a16:creationId xmlns:a16="http://schemas.microsoft.com/office/drawing/2014/main" id="{AE4DF992-36EF-BF37-2BFF-7CC64EFAA3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51327" y="401987"/>
              <a:ext cx="5541426" cy="43395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41426" cy="4339526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562802" ay="111012" az="1833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267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urface Pro - Platinum">
                <a:extLst>
                  <a:ext uri="{FF2B5EF4-FFF2-40B4-BE49-F238E27FC236}">
                    <a16:creationId xmlns:a16="http://schemas.microsoft.com/office/drawing/2014/main" id="{AE4DF992-36EF-BF37-2BFF-7CC64EFAA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1327" y="401987"/>
                <a:ext cx="5541426" cy="4339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Graph Growth">
                <a:extLst>
                  <a:ext uri="{FF2B5EF4-FFF2-40B4-BE49-F238E27FC236}">
                    <a16:creationId xmlns:a16="http://schemas.microsoft.com/office/drawing/2014/main" id="{F5443696-1D59-DB61-4EEB-D750D7EAB0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2169607"/>
                  </p:ext>
                </p:extLst>
              </p:nvPr>
            </p:nvGraphicFramePr>
            <p:xfrm>
              <a:off x="2038527" y="-3191701"/>
              <a:ext cx="2533473" cy="28572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33473" cy="2857244"/>
                    </a:xfrm>
                    <a:prstGeom prst="rect">
                      <a:avLst/>
                    </a:prstGeom>
                  </am3d:spPr>
                  <am3d:camera>
                    <am3d:pos x="0" y="0" z="631443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8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8834" ay="242123" az="147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904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Graph Growth">
                <a:extLst>
                  <a:ext uri="{FF2B5EF4-FFF2-40B4-BE49-F238E27FC236}">
                    <a16:creationId xmlns:a16="http://schemas.microsoft.com/office/drawing/2014/main" id="{F5443696-1D59-DB61-4EEB-D750D7EAB0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8527" y="-3191701"/>
                <a:ext cx="2533473" cy="285724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8ABDD4-4251-D6B1-DDD0-46308A0E1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77398"/>
              </p:ext>
            </p:extLst>
          </p:nvPr>
        </p:nvGraphicFramePr>
        <p:xfrm>
          <a:off x="203140" y="1003680"/>
          <a:ext cx="6096000" cy="3779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758128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32282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95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Metric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1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Attendance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 45% - ~65%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9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Transaction 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Frequent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Reduced by ~29%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63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Parental Insights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Real-time dashboard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9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Admin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~40%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317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(paper,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(one-time setup)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54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Delayed/manual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&amp; automatic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0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Long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Real-time reports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87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Limited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(supports growth)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32574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ay Percent sign">
                <a:extLst>
                  <a:ext uri="{FF2B5EF4-FFF2-40B4-BE49-F238E27FC236}">
                    <a16:creationId xmlns:a16="http://schemas.microsoft.com/office/drawing/2014/main" id="{96970031-4C20-57D6-09A4-A9877F6E05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7212941"/>
                  </p:ext>
                </p:extLst>
              </p:nvPr>
            </p:nvGraphicFramePr>
            <p:xfrm>
              <a:off x="6113549" y="1129839"/>
              <a:ext cx="2998031" cy="288382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998031" cy="2883821"/>
                    </a:xfrm>
                    <a:prstGeom prst="rect">
                      <a:avLst/>
                    </a:prstGeom>
                  </am3d:spPr>
                  <am3d:camera>
                    <am3d:pos x="0" y="0" z="63658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9708" d="1000000"/>
                    <am3d:preTrans dx="0" dy="-16364740" dz="5210"/>
                    <am3d:scale>
                      <am3d:sx n="1000000" d="1000000"/>
                      <am3d:sy n="1000000" d="1000000"/>
                      <am3d:sz n="1000000" d="1000000"/>
                    </am3d:scale>
                    <am3d:rot ax="-599159" ay="-1618454" az="27397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ay Percent sign">
                <a:extLst>
                  <a:ext uri="{FF2B5EF4-FFF2-40B4-BE49-F238E27FC236}">
                    <a16:creationId xmlns:a16="http://schemas.microsoft.com/office/drawing/2014/main" id="{96970031-4C20-57D6-09A4-A9877F6E0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3549" y="1129839"/>
                <a:ext cx="2998031" cy="2883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114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C96EAB0B-5C16-151A-FA13-38DD0F409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E5AA17ED-7A27-5258-E655-6BF774AD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C4DB5BD5-005C-A8D7-D320-DEF41DE26C18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6F70B87D-5BB8-4D89-78F4-A949D7AD6280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F3AB70D2-A5A2-E8A7-01CF-16B9DC6867EB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533C06EC-A14D-D73A-8F9D-F61C983140BB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B3F5320B-C317-98D7-EE9C-A890D49D8B80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78D31BFF-3870-AE0D-FA37-ACF49548B017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EA24D48D-5CE4-81B3-2582-DFEF62D53CBC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F568288E-C835-7722-DE21-728604874AC6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FEA37858-84FC-17E9-54FA-3CCCD66B7665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4CE61047-D80B-F6E9-2620-2C8757388C6D}"/>
              </a:ext>
            </a:extLst>
          </p:cNvPr>
          <p:cNvSpPr/>
          <p:nvPr/>
        </p:nvSpPr>
        <p:spPr>
          <a:xfrm>
            <a:off x="307403" y="1438827"/>
            <a:ext cx="2902841" cy="2776524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809DE250-4073-73BB-04A1-E6372BCA6B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45558" y="2290036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Project Demo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CD0710E1-0A4D-C661-04EB-95ED32D435A0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5156BCF5-0DD6-03F4-0261-40FDAB8FDF86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22BCF38B-96D0-4912-9458-4761DABB6FB4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D4F58570-1196-1C58-456E-D601378DFDAD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237DA465-B724-830F-54A1-8085937E3BC8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427E000D-852A-A9A6-B680-FA9DE984F3BD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DAB99DE9-48A3-9C75-3460-1744A827478D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58EEC1C8-3317-5A8D-9507-0D0CD4E49DE4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4B12DE3C-EAE0-1E57-8791-3B036EAD2A29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8BF5A781-69C9-76BD-6C06-646532E6BEB8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A55AD6D2-FB66-8FB1-D1B9-6F9BD4A5E7D0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4464501D-62FE-F139-0FF4-5413A69FDB48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F4A279B4-81D1-29E4-BEB2-0E0BE80DB054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0E7ADDC7-3215-A36E-0280-A1DB2956122E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2D1E8392-F592-F198-8433-21A326339A31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F7832822-2676-9658-CF5F-4EDB8A4F6FF4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6C7A6B0D-4607-D068-A5DA-9EFC68C2C802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6C2270D8-8E95-8BCD-2489-B29AB9DC13D3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5891E1E1-3EDD-F6D8-7FB7-53DC0C3E64CC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DA23274C-FA82-1571-72D4-D8D6FEB8FAD2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urface Pro - Platinum">
                <a:extLst>
                  <a:ext uri="{FF2B5EF4-FFF2-40B4-BE49-F238E27FC236}">
                    <a16:creationId xmlns:a16="http://schemas.microsoft.com/office/drawing/2014/main" id="{31B7EF98-7AC9-97F8-5091-45C795E4C7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6931896"/>
                  </p:ext>
                </p:extLst>
              </p:nvPr>
            </p:nvGraphicFramePr>
            <p:xfrm>
              <a:off x="3244852" y="171278"/>
              <a:ext cx="5746091" cy="452371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746091" cy="4523711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4974" ay="37260" az="1079592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0267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urface Pro - Platinum">
                <a:extLst>
                  <a:ext uri="{FF2B5EF4-FFF2-40B4-BE49-F238E27FC236}">
                    <a16:creationId xmlns:a16="http://schemas.microsoft.com/office/drawing/2014/main" id="{31B7EF98-7AC9-97F8-5091-45C795E4C7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4852" y="171278"/>
                <a:ext cx="5746091" cy="4523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Light Gray Percent sign">
                <a:extLst>
                  <a:ext uri="{FF2B5EF4-FFF2-40B4-BE49-F238E27FC236}">
                    <a16:creationId xmlns:a16="http://schemas.microsoft.com/office/drawing/2014/main" id="{A1A81F30-4935-02BD-EAA7-3D8AAC8038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1770771"/>
                  </p:ext>
                </p:extLst>
              </p:nvPr>
            </p:nvGraphicFramePr>
            <p:xfrm>
              <a:off x="5674408" y="5162411"/>
              <a:ext cx="999344" cy="353101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99344" cy="3531014"/>
                    </a:xfrm>
                    <a:prstGeom prst="rect">
                      <a:avLst/>
                    </a:prstGeom>
                  </am3d:spPr>
                  <am3d:camera>
                    <am3d:pos x="0" y="0" z="636587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9708" d="1000000"/>
                    <am3d:preTrans dx="0" dy="-16364740" dz="5210"/>
                    <am3d:scale>
                      <am3d:sx n="1000000" d="1000000"/>
                      <am3d:sy n="1000000" d="1000000"/>
                      <am3d:sz n="1000000" d="1000000"/>
                    </am3d:scale>
                    <am3d:rot ax="6539849" ay="-3401533" az="-674334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Light Gray Percent sign">
                <a:extLst>
                  <a:ext uri="{FF2B5EF4-FFF2-40B4-BE49-F238E27FC236}">
                    <a16:creationId xmlns:a16="http://schemas.microsoft.com/office/drawing/2014/main" id="{A1A81F30-4935-02BD-EAA7-3D8AAC8038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4408" y="5162411"/>
                <a:ext cx="999344" cy="353101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BC0C72-0139-7678-8AE0-AB0613728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475130"/>
              </p:ext>
            </p:extLst>
          </p:nvPr>
        </p:nvGraphicFramePr>
        <p:xfrm>
          <a:off x="-6758758" y="1052104"/>
          <a:ext cx="6096000" cy="3779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758128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32282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950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Metric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1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Attendance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45% - ~65%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9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Transaction 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Reduced by ~29%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63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Parental Insights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Real-time dashboard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9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Admin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~40%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317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(paper,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(one-time setup)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254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Delayed/manual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&amp; automatic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0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Long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Real-time reports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87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Limited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(supports growth)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3257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A40FB9-A2E7-4DE2-3942-5C15716185FC}"/>
              </a:ext>
            </a:extLst>
          </p:cNvPr>
          <p:cNvSpPr txBox="1"/>
          <p:nvPr/>
        </p:nvSpPr>
        <p:spPr>
          <a:xfrm>
            <a:off x="-2803745" y="-35865"/>
            <a:ext cx="47715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5066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Surface Pro - Platinum">
                <a:extLst>
                  <a:ext uri="{FF2B5EF4-FFF2-40B4-BE49-F238E27FC236}">
                    <a16:creationId xmlns:a16="http://schemas.microsoft.com/office/drawing/2014/main" id="{BDA79C9C-9C10-50F8-E660-CC00D972FA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3791008"/>
                  </p:ext>
                </p:extLst>
              </p:nvPr>
            </p:nvGraphicFramePr>
            <p:xfrm>
              <a:off x="-26342" y="-665865"/>
              <a:ext cx="8298282" cy="55202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298282" cy="5520273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74993" ay="37495" az="8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306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Surface Pro - Platinum">
                <a:extLst>
                  <a:ext uri="{FF2B5EF4-FFF2-40B4-BE49-F238E27FC236}">
                    <a16:creationId xmlns:a16="http://schemas.microsoft.com/office/drawing/2014/main" id="{BDA79C9C-9C10-50F8-E660-CC00D972FA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342" y="-665865"/>
                <a:ext cx="8298282" cy="552027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Google Shape;542;p39">
            <a:extLst>
              <a:ext uri="{FF2B5EF4-FFF2-40B4-BE49-F238E27FC236}">
                <a16:creationId xmlns:a16="http://schemas.microsoft.com/office/drawing/2014/main" id="{2830D9EC-E163-3557-E7FB-25F1B863DE54}"/>
              </a:ext>
            </a:extLst>
          </p:cNvPr>
          <p:cNvSpPr/>
          <p:nvPr/>
        </p:nvSpPr>
        <p:spPr>
          <a:xfrm>
            <a:off x="-5563067" y="1531699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43;p39">
            <a:extLst>
              <a:ext uri="{FF2B5EF4-FFF2-40B4-BE49-F238E27FC236}">
                <a16:creationId xmlns:a16="http://schemas.microsoft.com/office/drawing/2014/main" id="{92B59191-72A5-65B6-BEC4-2902154C2C3A}"/>
              </a:ext>
            </a:extLst>
          </p:cNvPr>
          <p:cNvSpPr txBox="1">
            <a:spLocks/>
          </p:cNvSpPr>
          <p:nvPr/>
        </p:nvSpPr>
        <p:spPr>
          <a:xfrm>
            <a:off x="8494648" y="2571750"/>
            <a:ext cx="4608092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Oswald"/>
              <a:buNone/>
              <a:defRPr sz="5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600">
                <a:solidFill>
                  <a:schemeClr val="tx1"/>
                </a:solidFill>
                <a:latin typeface="Oswald" panose="00000500000000000000" pitchFamily="2" charset="0"/>
              </a:rPr>
              <a:t>Dataset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8302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7728A8B2-D617-5B6C-B4B7-3262DB5E38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0724001"/>
                  </p:ext>
                </p:extLst>
              </p:nvPr>
            </p:nvGraphicFramePr>
            <p:xfrm>
              <a:off x="2987062" y="959007"/>
              <a:ext cx="2922226" cy="29030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22226" cy="2903029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93699" ay="24700" az="-1059222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7728A8B2-D617-5B6C-B4B7-3262DB5E38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7062" y="959007"/>
                <a:ext cx="2922226" cy="2903029"/>
              </a:xfrm>
              <a:prstGeom prst="rect">
                <a:avLst/>
              </a:prstGeom>
            </p:spPr>
          </p:pic>
        </mc:Fallback>
      </mc:AlternateContent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FEC33FC-4204-1282-28EA-FEBB27A31B04}"/>
              </a:ext>
            </a:extLst>
          </p:cNvPr>
          <p:cNvSpPr/>
          <p:nvPr/>
        </p:nvSpPr>
        <p:spPr>
          <a:xfrm>
            <a:off x="2269088" y="1920240"/>
            <a:ext cx="470321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" pitchFamily="2" charset="0"/>
              </a:rPr>
              <a:t>Background</a:t>
            </a:r>
            <a:endParaRPr lang="en-US" sz="8000" b="0" cap="none" spc="0" dirty="0">
              <a:ln w="0">
                <a:solidFill>
                  <a:schemeClr val="accent1">
                    <a:lumMod val="50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swald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pu">
                <a:extLst>
                  <a:ext uri="{FF2B5EF4-FFF2-40B4-BE49-F238E27FC236}">
                    <a16:creationId xmlns:a16="http://schemas.microsoft.com/office/drawing/2014/main" id="{B9179071-CE23-E6C6-446D-BEFB65DBB5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5151068"/>
                  </p:ext>
                </p:extLst>
              </p:nvPr>
            </p:nvGraphicFramePr>
            <p:xfrm>
              <a:off x="-4222493" y="-2047136"/>
              <a:ext cx="3775563" cy="39294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75563" cy="3929498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97777" ay="567019" az="75176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pu">
                <a:extLst>
                  <a:ext uri="{FF2B5EF4-FFF2-40B4-BE49-F238E27FC236}">
                    <a16:creationId xmlns:a16="http://schemas.microsoft.com/office/drawing/2014/main" id="{B9179071-CE23-E6C6-446D-BEFB65DBB5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222493" y="-2047136"/>
                <a:ext cx="3775563" cy="392949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6949069A-2ED4-2E05-02D4-28AF4F26A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obot head">
                <a:extLst>
                  <a:ext uri="{FF2B5EF4-FFF2-40B4-BE49-F238E27FC236}">
                    <a16:creationId xmlns:a16="http://schemas.microsoft.com/office/drawing/2014/main" id="{DEF0DA99-6786-76E5-2208-E3A1E3132A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1797228"/>
                  </p:ext>
                </p:extLst>
              </p:nvPr>
            </p:nvGraphicFramePr>
            <p:xfrm>
              <a:off x="3844392" y="1569884"/>
              <a:ext cx="1504660" cy="158630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04660" cy="1586308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79717" ay="55849" az="-107881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377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obot head">
                <a:extLst>
                  <a:ext uri="{FF2B5EF4-FFF2-40B4-BE49-F238E27FC236}">
                    <a16:creationId xmlns:a16="http://schemas.microsoft.com/office/drawing/2014/main" id="{DEF0DA99-6786-76E5-2208-E3A1E3132A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4392" y="1569884"/>
                <a:ext cx="1504660" cy="158630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0C00F13C-D3EC-64F9-7DD7-827179043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4EF913DD-BD1A-3E08-CFEF-D32D11B76631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115216A5-D8CB-63F2-78D7-865D9B16FAFD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D8B62C0D-E530-9A86-5B1A-E673ACF59328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2F114027-65BA-A6A8-801D-D8B866E58ADC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FF4E4513-61F3-348C-4434-BB07652E7935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3575F18A-1F6C-E6A1-5129-54E8887AEB3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0D6171F9-A958-E78B-0670-E2503BFA096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F0303FD7-93A2-F5DC-E4CD-84D1FCAC3E89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892D625F-0737-C558-7A68-1BFE767EDF4D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1B17F62B-9DE2-8A15-AD51-97AC06D11D61}"/>
              </a:ext>
            </a:extLst>
          </p:cNvPr>
          <p:cNvSpPr/>
          <p:nvPr/>
        </p:nvSpPr>
        <p:spPr>
          <a:xfrm>
            <a:off x="2074740" y="151335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C06C6314-D8B6-1EED-8523-79F618801C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3600" dirty="0"/>
              <a:t>System Implementation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5D970BA0-F6C5-1E0F-AAA5-3FCCDE19CB5F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8B4E8317-2AE9-690F-BFA5-CD2C95F8BE12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21604E46-3C67-3B91-B4AC-9FC6A00E1EF1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A57600FC-53DC-35D8-34BF-9F5055689279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2635092E-C0AB-4637-3537-318330E62A9C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7444AC6F-B8A0-8D9D-7B1C-D7B97DAE3B39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89405656-5364-DDB0-676C-CDFF7ECD32F4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9B8E796A-A562-1E0B-5616-8CF6DA751E8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0E404FFA-B1FB-9912-9925-0A4B974B9536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BA690543-4064-D9BB-B181-2B4826E69D4D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80BCB36B-1051-1933-FA05-61C315220324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4DC92E25-288A-74A1-18FD-301696EBD197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01868BD6-4836-0E75-6A04-D3190D45E690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6214068D-C31A-3BBB-7B93-F2F7249FF0CE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2DEB717C-FF5C-0FBA-7D30-223642131A11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DCCB2CBC-6CC4-5585-B462-3D9F77FCACE8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8748B13A-4856-45C5-10EE-DB37E4D73E8B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26652F1C-7DCD-D827-7886-BA75837846F1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47DC9053-0757-B560-DBBD-C10D64D8B237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29491155-3729-CC11-CA94-DA84D1C34EF9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pic>
        <p:nvPicPr>
          <p:cNvPr id="2" name="Google Shape;362;p35">
            <a:extLst>
              <a:ext uri="{FF2B5EF4-FFF2-40B4-BE49-F238E27FC236}">
                <a16:creationId xmlns:a16="http://schemas.microsoft.com/office/drawing/2014/main" id="{717DC15C-0F21-0C2C-50A3-982C1483E0E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3354" y="2142997"/>
            <a:ext cx="3471725" cy="26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C9368E8-235C-1414-DCDC-DB924900E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037" y="5286082"/>
            <a:ext cx="6312947" cy="1685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Oswald" pitchFamily="2" charset="0"/>
              </a:rPr>
              <a:t>Frontend: React.js (Role-based dashboards)</a:t>
            </a:r>
          </a:p>
          <a:p>
            <a:r>
              <a:rPr lang="en-US" sz="1800" dirty="0">
                <a:latin typeface="Oswald" pitchFamily="2" charset="0"/>
              </a:rPr>
              <a:t>Backend: Node.js + Express (REST &amp; WebSocket APIs)</a:t>
            </a:r>
          </a:p>
          <a:p>
            <a:r>
              <a:rPr lang="en-US" sz="1800" dirty="0">
                <a:latin typeface="Oswald" pitchFamily="2" charset="0"/>
              </a:rPr>
              <a:t>Database: MongoDB</a:t>
            </a:r>
          </a:p>
          <a:p>
            <a:r>
              <a:rPr lang="en-US" sz="1800" dirty="0">
                <a:latin typeface="Oswald" pitchFamily="2" charset="0"/>
              </a:rPr>
              <a:t>ML Models: ANN &amp; Random Forest</a:t>
            </a:r>
          </a:p>
          <a:p>
            <a:r>
              <a:rPr lang="en-US" sz="1800" dirty="0">
                <a:latin typeface="Oswald" pitchFamily="2" charset="0"/>
              </a:rPr>
              <a:t>Functions: Real-time stats, attendance prediction, spending forecast</a:t>
            </a:r>
          </a:p>
        </p:txBody>
      </p:sp>
      <p:sp>
        <p:nvSpPr>
          <p:cNvPr id="5" name="Google Shape;360;p35">
            <a:extLst>
              <a:ext uri="{FF2B5EF4-FFF2-40B4-BE49-F238E27FC236}">
                <a16:creationId xmlns:a16="http://schemas.microsoft.com/office/drawing/2014/main" id="{0F4254D3-3CD9-3156-D1FF-E5FE4A0BFC6B}"/>
              </a:ext>
            </a:extLst>
          </p:cNvPr>
          <p:cNvSpPr txBox="1">
            <a:spLocks/>
          </p:cNvSpPr>
          <p:nvPr/>
        </p:nvSpPr>
        <p:spPr>
          <a:xfrm>
            <a:off x="9412616" y="596576"/>
            <a:ext cx="386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System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3455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5098F3E6-1BE4-57D5-5359-819650F1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obot Head 4">
                <a:extLst>
                  <a:ext uri="{FF2B5EF4-FFF2-40B4-BE49-F238E27FC236}">
                    <a16:creationId xmlns:a16="http://schemas.microsoft.com/office/drawing/2014/main" id="{15932EFC-20D5-7F86-2B51-54A23661F7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3683885"/>
                  </p:ext>
                </p:extLst>
              </p:nvPr>
            </p:nvGraphicFramePr>
            <p:xfrm>
              <a:off x="-4360591" y="290207"/>
              <a:ext cx="2217375" cy="214124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17375" cy="2141243"/>
                    </a:xfrm>
                    <a:prstGeom prst="rect">
                      <a:avLst/>
                    </a:prstGeom>
                    <a:effectLst>
                      <a:softEdge rad="1270000"/>
                    </a:effectLst>
                  </am3d:spPr>
                  <am3d:camera>
                    <am3d:pos x="0" y="0" z="632555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0621" d="1000000"/>
                    <am3d:preTrans dx="-494005" dy="-18000000" dz="1959754"/>
                    <am3d:scale>
                      <am3d:sx n="1000000" d="1000000"/>
                      <am3d:sy n="1000000" d="1000000"/>
                      <am3d:sz n="1000000" d="1000000"/>
                    </am3d:scale>
                    <am3d:rot ax="-6092004" ay="620780" az="-83188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06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obot Head 4">
                <a:extLst>
                  <a:ext uri="{FF2B5EF4-FFF2-40B4-BE49-F238E27FC236}">
                    <a16:creationId xmlns:a16="http://schemas.microsoft.com/office/drawing/2014/main" id="{15932EFC-20D5-7F86-2B51-54A23661F7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360591" y="290207"/>
                <a:ext cx="2217375" cy="2141243"/>
              </a:xfrm>
              <a:prstGeom prst="rect">
                <a:avLst/>
              </a:prstGeom>
              <a:effectLst>
                <a:softEdge rad="1270000"/>
              </a:effectLst>
            </p:spPr>
          </p:pic>
        </mc:Fallback>
      </mc:AlternateContent>
      <p:grpSp>
        <p:nvGrpSpPr>
          <p:cNvPr id="351" name="Google Shape;351;p35">
            <a:extLst>
              <a:ext uri="{FF2B5EF4-FFF2-40B4-BE49-F238E27FC236}">
                <a16:creationId xmlns:a16="http://schemas.microsoft.com/office/drawing/2014/main" id="{38C79336-04DD-EF09-1269-A9D4D1CD4C70}"/>
              </a:ext>
            </a:extLst>
          </p:cNvPr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>
              <a:extLst>
                <a:ext uri="{FF2B5EF4-FFF2-40B4-BE49-F238E27FC236}">
                  <a16:creationId xmlns:a16="http://schemas.microsoft.com/office/drawing/2014/main" id="{BCFDE2AD-2091-3C8B-2840-706DE89F4648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>
              <a:extLst>
                <a:ext uri="{FF2B5EF4-FFF2-40B4-BE49-F238E27FC236}">
                  <a16:creationId xmlns:a16="http://schemas.microsoft.com/office/drawing/2014/main" id="{5696B102-47D2-F69E-2298-C84E6B328305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>
              <a:extLst>
                <a:ext uri="{FF2B5EF4-FFF2-40B4-BE49-F238E27FC236}">
                  <a16:creationId xmlns:a16="http://schemas.microsoft.com/office/drawing/2014/main" id="{60814B29-9740-D425-A8A7-E5BA7E277EE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>
              <a:extLst>
                <a:ext uri="{FF2B5EF4-FFF2-40B4-BE49-F238E27FC236}">
                  <a16:creationId xmlns:a16="http://schemas.microsoft.com/office/drawing/2014/main" id="{B370DC27-B5A4-B0E5-678E-E9465C001C2D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>
              <a:extLst>
                <a:ext uri="{FF2B5EF4-FFF2-40B4-BE49-F238E27FC236}">
                  <a16:creationId xmlns:a16="http://schemas.microsoft.com/office/drawing/2014/main" id="{5DAD0563-08EA-03A7-C094-13A41AD0F506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>
              <a:extLst>
                <a:ext uri="{FF2B5EF4-FFF2-40B4-BE49-F238E27FC236}">
                  <a16:creationId xmlns:a16="http://schemas.microsoft.com/office/drawing/2014/main" id="{7CCADFC9-737F-EB78-997F-CCEBC68B4DB9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>
              <a:extLst>
                <a:ext uri="{FF2B5EF4-FFF2-40B4-BE49-F238E27FC236}">
                  <a16:creationId xmlns:a16="http://schemas.microsoft.com/office/drawing/2014/main" id="{FB9201BD-4F57-154E-E34A-924438048558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>
              <a:extLst>
                <a:ext uri="{FF2B5EF4-FFF2-40B4-BE49-F238E27FC236}">
                  <a16:creationId xmlns:a16="http://schemas.microsoft.com/office/drawing/2014/main" id="{AB424FBB-C9E3-F110-94D2-ECCC1C8AD0F0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>
            <a:extLst>
              <a:ext uri="{FF2B5EF4-FFF2-40B4-BE49-F238E27FC236}">
                <a16:creationId xmlns:a16="http://schemas.microsoft.com/office/drawing/2014/main" id="{EDDD6C31-345E-DC52-F56C-E7BBCAFE0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4541" y="1807794"/>
            <a:ext cx="4202814" cy="10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System Implementation</a:t>
            </a:r>
            <a:endParaRPr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1052C28-0B3F-0D19-36EC-097DC8A7FF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9392" y="181173"/>
            <a:ext cx="533003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Oswald" pitchFamily="2" charset="0"/>
              </a:rPr>
              <a:t>Frontend: React.js (Role-based dashboards)</a:t>
            </a:r>
          </a:p>
          <a:p>
            <a:r>
              <a:rPr lang="en-US" sz="1100" dirty="0">
                <a:latin typeface="Oswald" pitchFamily="2" charset="0"/>
              </a:rPr>
              <a:t>Backend: Node.js + Express (REST APIs &amp; authentication)</a:t>
            </a:r>
          </a:p>
          <a:p>
            <a:r>
              <a:rPr lang="en-US" sz="1100" dirty="0">
                <a:latin typeface="Oswald" pitchFamily="2" charset="0"/>
              </a:rPr>
              <a:t>Database: MongoDB (Flexible NoSQL document store)</a:t>
            </a:r>
          </a:p>
          <a:p>
            <a:r>
              <a:rPr lang="en-US" sz="1100" dirty="0">
                <a:latin typeface="Oswald" pitchFamily="2" charset="0"/>
              </a:rPr>
              <a:t>Real-time Updates: Socket.IO (Live RFID scan + dashboard sync)</a:t>
            </a:r>
            <a:br>
              <a:rPr lang="en-US" sz="1100" dirty="0">
                <a:latin typeface="Oswald" pitchFamily="2" charset="0"/>
              </a:rPr>
            </a:br>
            <a:endParaRPr lang="en-US" sz="1100" dirty="0">
              <a:latin typeface="Oswald" pitchFamily="2" charset="0"/>
            </a:endParaRPr>
          </a:p>
          <a:p>
            <a:r>
              <a:rPr lang="en-US" sz="1100" b="1" u="sng" dirty="0">
                <a:latin typeface="Oswald" pitchFamily="2" charset="0"/>
              </a:rPr>
              <a:t>Machine Learning Models:</a:t>
            </a:r>
          </a:p>
          <a:p>
            <a:r>
              <a:rPr lang="en-US" sz="1100" dirty="0">
                <a:latin typeface="Oswald" pitchFamily="2" charset="0"/>
              </a:rPr>
              <a:t> - </a:t>
            </a:r>
            <a:r>
              <a:rPr lang="en-US" sz="1100" dirty="0" err="1">
                <a:latin typeface="Oswald" pitchFamily="2" charset="0"/>
              </a:rPr>
              <a:t>DecisionTreeClassifier</a:t>
            </a:r>
            <a:endParaRPr lang="en-US" sz="1100" dirty="0">
              <a:latin typeface="Oswald" pitchFamily="2" charset="0"/>
            </a:endParaRPr>
          </a:p>
          <a:p>
            <a:r>
              <a:rPr lang="en-US" sz="1100" dirty="0">
                <a:latin typeface="Oswald" pitchFamily="2" charset="0"/>
              </a:rPr>
              <a:t>     - Classifies attendance behavior (Excellent, Moderate, Poor)</a:t>
            </a:r>
          </a:p>
          <a:p>
            <a:r>
              <a:rPr lang="en-US" sz="1100" dirty="0">
                <a:latin typeface="Oswald" pitchFamily="2" charset="0"/>
              </a:rPr>
              <a:t>     - Categorizes spending patterns and types</a:t>
            </a:r>
          </a:p>
          <a:p>
            <a:r>
              <a:rPr lang="en-US" sz="1100" dirty="0">
                <a:latin typeface="Oswald" pitchFamily="2" charset="0"/>
              </a:rPr>
              <a:t>- </a:t>
            </a:r>
            <a:r>
              <a:rPr lang="en-US" sz="1100" dirty="0" err="1">
                <a:latin typeface="Oswald" pitchFamily="2" charset="0"/>
              </a:rPr>
              <a:t>LinearRegression</a:t>
            </a:r>
            <a:endParaRPr lang="en-US" sz="1100" dirty="0">
              <a:latin typeface="Oswald" pitchFamily="2" charset="0"/>
            </a:endParaRPr>
          </a:p>
          <a:p>
            <a:r>
              <a:rPr lang="en-US" sz="1100" dirty="0">
                <a:latin typeface="Oswald" pitchFamily="2" charset="0"/>
              </a:rPr>
              <a:t>     - Predicts next week's average spending</a:t>
            </a:r>
          </a:p>
          <a:p>
            <a:r>
              <a:rPr lang="en-US" sz="1100" dirty="0">
                <a:latin typeface="Oswald" pitchFamily="2" charset="0"/>
              </a:rPr>
              <a:t>     - Forecasts upcoming attendance rate</a:t>
            </a:r>
          </a:p>
          <a:p>
            <a:r>
              <a:rPr lang="en-US" sz="1100" dirty="0">
                <a:latin typeface="Oswald" pitchFamily="2" charset="0"/>
              </a:rPr>
              <a:t>- Planned Extensions:</a:t>
            </a:r>
          </a:p>
          <a:p>
            <a:r>
              <a:rPr lang="en-US" sz="1100" dirty="0">
                <a:latin typeface="Oswald" pitchFamily="2" charset="0"/>
              </a:rPr>
              <a:t>    - </a:t>
            </a:r>
            <a:r>
              <a:rPr lang="en-US" sz="1100" dirty="0" err="1">
                <a:latin typeface="Oswald" pitchFamily="2" charset="0"/>
              </a:rPr>
              <a:t>LogisticRegression</a:t>
            </a:r>
            <a:r>
              <a:rPr lang="en-US" sz="1100" dirty="0">
                <a:latin typeface="Oswald" pitchFamily="2" charset="0"/>
              </a:rPr>
              <a:t> or </a:t>
            </a:r>
            <a:r>
              <a:rPr lang="en-US" sz="1100" dirty="0" err="1">
                <a:latin typeface="Oswald" pitchFamily="2" charset="0"/>
              </a:rPr>
              <a:t>RandomForestClassifier</a:t>
            </a:r>
            <a:endParaRPr lang="en-US" sz="1100" dirty="0">
              <a:latin typeface="Oswald" pitchFamily="2" charset="0"/>
            </a:endParaRPr>
          </a:p>
          <a:p>
            <a:r>
              <a:rPr lang="en-US" sz="1100" dirty="0">
                <a:latin typeface="Oswald" pitchFamily="2" charset="0"/>
              </a:rPr>
              <a:t>     - Predict course-specific attendance reliability</a:t>
            </a:r>
          </a:p>
          <a:p>
            <a:r>
              <a:rPr lang="en-US" sz="1100" dirty="0">
                <a:latin typeface="Oswald" pitchFamily="2" charset="0"/>
              </a:rPr>
              <a:t>   - Rule-based feedback engine</a:t>
            </a:r>
          </a:p>
          <a:p>
            <a:r>
              <a:rPr lang="en-US" sz="1100" b="1" u="sng" dirty="0">
                <a:latin typeface="Oswald" pitchFamily="2" charset="0"/>
              </a:rPr>
              <a:t>Budget advice &amp; attendance coaching</a:t>
            </a:r>
          </a:p>
          <a:p>
            <a:r>
              <a:rPr lang="en-US" sz="1100" dirty="0">
                <a:latin typeface="Oswald" pitchFamily="2" charset="0"/>
              </a:rPr>
              <a:t>    - Models are trained in Python (Flask ML microservice) and connected via API.</a:t>
            </a:r>
          </a:p>
        </p:txBody>
      </p:sp>
      <p:pic>
        <p:nvPicPr>
          <p:cNvPr id="2" name="Google Shape;362;p35">
            <a:extLst>
              <a:ext uri="{FF2B5EF4-FFF2-40B4-BE49-F238E27FC236}">
                <a16:creationId xmlns:a16="http://schemas.microsoft.com/office/drawing/2014/main" id="{6E3F05D8-D1C2-8507-6019-6E590977360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162" y="5066489"/>
            <a:ext cx="3471725" cy="267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8F3724-BB28-2EF9-992E-C8FCEE937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63678" y="520791"/>
            <a:ext cx="9144000" cy="362373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pu">
                <a:extLst>
                  <a:ext uri="{FF2B5EF4-FFF2-40B4-BE49-F238E27FC236}">
                    <a16:creationId xmlns:a16="http://schemas.microsoft.com/office/drawing/2014/main" id="{14C77BCA-FF13-F07F-08D8-A5F4F83508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3323438"/>
                  </p:ext>
                </p:extLst>
              </p:nvPr>
            </p:nvGraphicFramePr>
            <p:xfrm>
              <a:off x="-154444" y="-1628175"/>
              <a:ext cx="2590579" cy="169065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590579" cy="1690655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900066" ay="-1643631" az="-98492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40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pu">
                <a:extLst>
                  <a:ext uri="{FF2B5EF4-FFF2-40B4-BE49-F238E27FC236}">
                    <a16:creationId xmlns:a16="http://schemas.microsoft.com/office/drawing/2014/main" id="{14C77BCA-FF13-F07F-08D8-A5F4F83508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54444" y="-1628175"/>
                <a:ext cx="2590579" cy="1690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obot head">
                <a:extLst>
                  <a:ext uri="{FF2B5EF4-FFF2-40B4-BE49-F238E27FC236}">
                    <a16:creationId xmlns:a16="http://schemas.microsoft.com/office/drawing/2014/main" id="{355CCA45-456C-18EC-05CD-191EEA64F61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2197378"/>
                  </p:ext>
                </p:extLst>
              </p:nvPr>
            </p:nvGraphicFramePr>
            <p:xfrm>
              <a:off x="4051913" y="2462315"/>
              <a:ext cx="2565071" cy="2681185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565071" cy="2681185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80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obot head">
                <a:extLst>
                  <a:ext uri="{FF2B5EF4-FFF2-40B4-BE49-F238E27FC236}">
                    <a16:creationId xmlns:a16="http://schemas.microsoft.com/office/drawing/2014/main" id="{355CCA45-456C-18EC-05CD-191EEA64F6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51913" y="2462315"/>
                <a:ext cx="2565071" cy="2681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Robot head">
                <a:extLst>
                  <a:ext uri="{FF2B5EF4-FFF2-40B4-BE49-F238E27FC236}">
                    <a16:creationId xmlns:a16="http://schemas.microsoft.com/office/drawing/2014/main" id="{369C973E-E7BB-DD37-BD94-22A489CF168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5659211"/>
                  </p:ext>
                </p:extLst>
              </p:nvPr>
            </p:nvGraphicFramePr>
            <p:xfrm>
              <a:off x="-957909" y="5337646"/>
              <a:ext cx="2565071" cy="2681185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565071" cy="2681185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980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Robot head">
                <a:extLst>
                  <a:ext uri="{FF2B5EF4-FFF2-40B4-BE49-F238E27FC236}">
                    <a16:creationId xmlns:a16="http://schemas.microsoft.com/office/drawing/2014/main" id="{369C973E-E7BB-DD37-BD94-22A489CF16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957909" y="5337646"/>
                <a:ext cx="2565071" cy="26811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193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83862EEE-9C40-FBFE-D042-704077117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pu">
                <a:extLst>
                  <a:ext uri="{FF2B5EF4-FFF2-40B4-BE49-F238E27FC236}">
                    <a16:creationId xmlns:a16="http://schemas.microsoft.com/office/drawing/2014/main" id="{ADAF4FF6-DFFB-4B4D-90A1-2F8580E613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5997989"/>
                  </p:ext>
                </p:extLst>
              </p:nvPr>
            </p:nvGraphicFramePr>
            <p:xfrm>
              <a:off x="1544501" y="2547522"/>
              <a:ext cx="2540800" cy="23690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40800" cy="2369031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985736" ay="2126345" az="78360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40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pu">
                <a:extLst>
                  <a:ext uri="{FF2B5EF4-FFF2-40B4-BE49-F238E27FC236}">
                    <a16:creationId xmlns:a16="http://schemas.microsoft.com/office/drawing/2014/main" id="{ADAF4FF6-DFFB-4B4D-90A1-2F8580E613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4501" y="2547522"/>
                <a:ext cx="2540800" cy="2369031"/>
              </a:xfrm>
              <a:prstGeom prst="rect">
                <a:avLst/>
              </a:prstGeom>
            </p:spPr>
          </p:pic>
        </mc:Fallback>
      </mc:AlternateContent>
      <p:grpSp>
        <p:nvGrpSpPr>
          <p:cNvPr id="351" name="Google Shape;351;p35">
            <a:extLst>
              <a:ext uri="{FF2B5EF4-FFF2-40B4-BE49-F238E27FC236}">
                <a16:creationId xmlns:a16="http://schemas.microsoft.com/office/drawing/2014/main" id="{2DF14C14-5DE7-C240-E40A-65A84A754ABE}"/>
              </a:ext>
            </a:extLst>
          </p:cNvPr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>
              <a:extLst>
                <a:ext uri="{FF2B5EF4-FFF2-40B4-BE49-F238E27FC236}">
                  <a16:creationId xmlns:a16="http://schemas.microsoft.com/office/drawing/2014/main" id="{D6B3DE2E-5EAD-E970-B66A-7EB599A46B7B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>
              <a:extLst>
                <a:ext uri="{FF2B5EF4-FFF2-40B4-BE49-F238E27FC236}">
                  <a16:creationId xmlns:a16="http://schemas.microsoft.com/office/drawing/2014/main" id="{CEF7CCE6-084D-3211-89E2-7A6D887E7B1C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>
              <a:extLst>
                <a:ext uri="{FF2B5EF4-FFF2-40B4-BE49-F238E27FC236}">
                  <a16:creationId xmlns:a16="http://schemas.microsoft.com/office/drawing/2014/main" id="{2997C065-BE69-619D-6791-09F50E45DE02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>
              <a:extLst>
                <a:ext uri="{FF2B5EF4-FFF2-40B4-BE49-F238E27FC236}">
                  <a16:creationId xmlns:a16="http://schemas.microsoft.com/office/drawing/2014/main" id="{5E720DCF-069B-0914-A8FA-59F1F028D86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>
              <a:extLst>
                <a:ext uri="{FF2B5EF4-FFF2-40B4-BE49-F238E27FC236}">
                  <a16:creationId xmlns:a16="http://schemas.microsoft.com/office/drawing/2014/main" id="{12A95120-68F6-9DCD-83D7-73488B64B31E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>
              <a:extLst>
                <a:ext uri="{FF2B5EF4-FFF2-40B4-BE49-F238E27FC236}">
                  <a16:creationId xmlns:a16="http://schemas.microsoft.com/office/drawing/2014/main" id="{B7898980-8966-97B8-1CCA-4FB15E2CCFAC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>
              <a:extLst>
                <a:ext uri="{FF2B5EF4-FFF2-40B4-BE49-F238E27FC236}">
                  <a16:creationId xmlns:a16="http://schemas.microsoft.com/office/drawing/2014/main" id="{BEEBDB53-70E4-2688-6292-15407661116B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>
              <a:extLst>
                <a:ext uri="{FF2B5EF4-FFF2-40B4-BE49-F238E27FC236}">
                  <a16:creationId xmlns:a16="http://schemas.microsoft.com/office/drawing/2014/main" id="{AA4BAD68-C9A4-C28B-3BEF-FA6ACF5387A0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>
            <a:extLst>
              <a:ext uri="{FF2B5EF4-FFF2-40B4-BE49-F238E27FC236}">
                <a16:creationId xmlns:a16="http://schemas.microsoft.com/office/drawing/2014/main" id="{43676A5A-ECF8-92B7-56C1-DBA1558F76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17661" y="169302"/>
            <a:ext cx="2261226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Key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D453C-4674-4EAD-5EEE-F16213159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63678" y="520791"/>
            <a:ext cx="9144000" cy="362373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69719DE-E403-5C0C-FB11-BD8EBBF44B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50045" y="897741"/>
            <a:ext cx="6032683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Role-based dashboards (Admin, Student, Parent, Teacher, Merchant)</a:t>
            </a:r>
          </a:p>
          <a:p>
            <a:r>
              <a:rPr lang="en-US" sz="2000" dirty="0"/>
              <a:t>Real-time RFID simulation</a:t>
            </a:r>
          </a:p>
          <a:p>
            <a:r>
              <a:rPr lang="en-US" sz="2000" dirty="0"/>
              <a:t>Wallet funding and transaction history</a:t>
            </a:r>
          </a:p>
          <a:p>
            <a:r>
              <a:rPr lang="en-US" sz="2000" dirty="0"/>
              <a:t>Attendance tracking with predictive analytics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pu">
                <a:extLst>
                  <a:ext uri="{FF2B5EF4-FFF2-40B4-BE49-F238E27FC236}">
                    <a16:creationId xmlns:a16="http://schemas.microsoft.com/office/drawing/2014/main" id="{F7FCBA6E-2221-AAFF-6C02-BF3CFDA5E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806632"/>
                  </p:ext>
                </p:extLst>
              </p:nvPr>
            </p:nvGraphicFramePr>
            <p:xfrm>
              <a:off x="1170493" y="4997154"/>
              <a:ext cx="2540800" cy="23690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40800" cy="2369031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985736" ay="2126345" az="78360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404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pu">
                <a:extLst>
                  <a:ext uri="{FF2B5EF4-FFF2-40B4-BE49-F238E27FC236}">
                    <a16:creationId xmlns:a16="http://schemas.microsoft.com/office/drawing/2014/main" id="{F7FCBA6E-2221-AAFF-6C02-BF3CFDA5E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0493" y="4997154"/>
                <a:ext cx="2540800" cy="236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Robot head">
                <a:extLst>
                  <a:ext uri="{FF2B5EF4-FFF2-40B4-BE49-F238E27FC236}">
                    <a16:creationId xmlns:a16="http://schemas.microsoft.com/office/drawing/2014/main" id="{2BD6819A-34EA-956A-9C92-612A8F1F1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276355"/>
                  </p:ext>
                </p:extLst>
              </p:nvPr>
            </p:nvGraphicFramePr>
            <p:xfrm>
              <a:off x="9302147" y="169302"/>
              <a:ext cx="2476214" cy="257177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76214" cy="2571772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17995" ay="231064" az="-1074655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80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Robot head">
                <a:extLst>
                  <a:ext uri="{FF2B5EF4-FFF2-40B4-BE49-F238E27FC236}">
                    <a16:creationId xmlns:a16="http://schemas.microsoft.com/office/drawing/2014/main" id="{2BD6819A-34EA-956A-9C92-612A8F1F1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02147" y="169302"/>
                <a:ext cx="2476214" cy="25717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79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B63222AC-4A66-6E12-CA8F-9CE83503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DD18C9CA-ADA7-06DA-26CA-66159BABC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4179194A-0CB1-42CF-06EE-25A845D6701C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9B6775F6-B8FD-F3F8-C94D-80B4C3E22243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2D77C441-D00A-C072-22A0-82D384914F77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4DE59EC0-ED83-6309-DCF8-0E6BC17F5B16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4734FE89-8899-E27A-F433-4B809FF72EC2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86BE76C1-0C8D-58D7-A299-27980CEEB33B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30DC7A9B-0B0A-C382-47C4-A607992F8F88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D49594CF-FF06-FA67-B384-844C270A6A19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F47E5A1B-FB5F-9BAD-C441-7DD783CD1A0C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0DA0FE67-510B-0DDB-67FF-6E5FF229091A}"/>
              </a:ext>
            </a:extLst>
          </p:cNvPr>
          <p:cNvSpPr/>
          <p:nvPr/>
        </p:nvSpPr>
        <p:spPr>
          <a:xfrm>
            <a:off x="2074740" y="151335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FCC66CC5-9D7A-7DE6-2DF4-C75974F1C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Use Case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le icon">
                <a:extLst>
                  <a:ext uri="{FF2B5EF4-FFF2-40B4-BE49-F238E27FC236}">
                    <a16:creationId xmlns:a16="http://schemas.microsoft.com/office/drawing/2014/main" id="{7291D82C-58DC-0053-2A25-A34680EF33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0643825"/>
                  </p:ext>
                </p:extLst>
              </p:nvPr>
            </p:nvGraphicFramePr>
            <p:xfrm>
              <a:off x="6418760" y="523067"/>
              <a:ext cx="1381684" cy="373875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81684" cy="373875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309602" ay="514580" az="4628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le icon">
                <a:extLst>
                  <a:ext uri="{FF2B5EF4-FFF2-40B4-BE49-F238E27FC236}">
                    <a16:creationId xmlns:a16="http://schemas.microsoft.com/office/drawing/2014/main" id="{7291D82C-58DC-0053-2A25-A34680EF3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8760" y="523067"/>
                <a:ext cx="1381684" cy="3738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ale icon">
                <a:extLst>
                  <a:ext uri="{FF2B5EF4-FFF2-40B4-BE49-F238E27FC236}">
                    <a16:creationId xmlns:a16="http://schemas.microsoft.com/office/drawing/2014/main" id="{45925247-C33B-BF57-0F99-7D4B48FF42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2658031"/>
                  </p:ext>
                </p:extLst>
              </p:nvPr>
            </p:nvGraphicFramePr>
            <p:xfrm>
              <a:off x="1405865" y="563755"/>
              <a:ext cx="1381684" cy="373875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81684" cy="373875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309602" ay="514580" az="462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ale icon">
                <a:extLst>
                  <a:ext uri="{FF2B5EF4-FFF2-40B4-BE49-F238E27FC236}">
                    <a16:creationId xmlns:a16="http://schemas.microsoft.com/office/drawing/2014/main" id="{45925247-C33B-BF57-0F99-7D4B48FF42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5865" y="563755"/>
                <a:ext cx="1381684" cy="3738758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F5448A5-A6D2-11C4-71B4-4E09475D6713}"/>
              </a:ext>
            </a:extLst>
          </p:cNvPr>
          <p:cNvGrpSpPr/>
          <p:nvPr/>
        </p:nvGrpSpPr>
        <p:grpSpPr>
          <a:xfrm>
            <a:off x="1245037" y="5578206"/>
            <a:ext cx="6163200" cy="4924800"/>
            <a:chOff x="1490400" y="67500"/>
            <a:chExt cx="6163200" cy="49248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7819483-82AB-BB2C-187B-02F8583D620B}"/>
                </a:ext>
              </a:extLst>
            </p:cNvPr>
            <p:cNvSpPr/>
            <p:nvPr/>
          </p:nvSpPr>
          <p:spPr>
            <a:xfrm>
              <a:off x="1490400" y="67500"/>
              <a:ext cx="6163200" cy="49248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A diagram of a course&#10;&#10;AI-generated content may be incorrect.">
              <a:extLst>
                <a:ext uri="{FF2B5EF4-FFF2-40B4-BE49-F238E27FC236}">
                  <a16:creationId xmlns:a16="http://schemas.microsoft.com/office/drawing/2014/main" id="{7613CE40-A85B-C0D3-97AC-51F0D209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4900" r="-2728" b="1872"/>
            <a:stretch>
              <a:fillRect/>
            </a:stretch>
          </p:blipFill>
          <p:spPr>
            <a:xfrm>
              <a:off x="3043006" y="151200"/>
              <a:ext cx="3057988" cy="479520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6E98C8-E353-DFC2-230F-CFAB64499EE7}"/>
                </a:ext>
              </a:extLst>
            </p:cNvPr>
            <p:cNvSpPr/>
            <p:nvPr/>
          </p:nvSpPr>
          <p:spPr>
            <a:xfrm>
              <a:off x="2521200" y="892800"/>
              <a:ext cx="790800" cy="249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1F49F2D-A8D6-CC53-C143-B48A06DD7309}"/>
                </a:ext>
              </a:extLst>
            </p:cNvPr>
            <p:cNvSpPr/>
            <p:nvPr/>
          </p:nvSpPr>
          <p:spPr>
            <a:xfrm>
              <a:off x="5705594" y="1398484"/>
              <a:ext cx="790800" cy="34687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 descr="Male icon">
                <a:extLst>
                  <a:ext uri="{FF2B5EF4-FFF2-40B4-BE49-F238E27FC236}">
                    <a16:creationId xmlns:a16="http://schemas.microsoft.com/office/drawing/2014/main" id="{ED72D4D7-53BB-055E-5523-7EA4DCB907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9334804"/>
                  </p:ext>
                </p:extLst>
              </p:nvPr>
            </p:nvGraphicFramePr>
            <p:xfrm>
              <a:off x="9812321" y="1650182"/>
              <a:ext cx="165232" cy="4375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 descr="Male icon">
                <a:extLst>
                  <a:ext uri="{FF2B5EF4-FFF2-40B4-BE49-F238E27FC236}">
                    <a16:creationId xmlns:a16="http://schemas.microsoft.com/office/drawing/2014/main" id="{ED72D4D7-53BB-055E-5523-7EA4DCB907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12321" y="1650182"/>
                <a:ext cx="165232" cy="437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Male icon">
                <a:extLst>
                  <a:ext uri="{FF2B5EF4-FFF2-40B4-BE49-F238E27FC236}">
                    <a16:creationId xmlns:a16="http://schemas.microsoft.com/office/drawing/2014/main" id="{F1550F61-89BA-A969-9F62-461D72BA6A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6364381"/>
                  </p:ext>
                </p:extLst>
              </p:nvPr>
            </p:nvGraphicFramePr>
            <p:xfrm>
              <a:off x="10133976" y="2788791"/>
              <a:ext cx="165232" cy="4375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Male icon">
                <a:extLst>
                  <a:ext uri="{FF2B5EF4-FFF2-40B4-BE49-F238E27FC236}">
                    <a16:creationId xmlns:a16="http://schemas.microsoft.com/office/drawing/2014/main" id="{F1550F61-89BA-A969-9F62-461D72BA6A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33976" y="2788791"/>
                <a:ext cx="165232" cy="437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Male icon">
                <a:extLst>
                  <a:ext uri="{FF2B5EF4-FFF2-40B4-BE49-F238E27FC236}">
                    <a16:creationId xmlns:a16="http://schemas.microsoft.com/office/drawing/2014/main" id="{34468F99-C435-C8C9-CBCB-0B8E9C95EB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6924921"/>
                  </p:ext>
                </p:extLst>
              </p:nvPr>
            </p:nvGraphicFramePr>
            <p:xfrm>
              <a:off x="10133976" y="4173177"/>
              <a:ext cx="165232" cy="4375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Male icon">
                <a:extLst>
                  <a:ext uri="{FF2B5EF4-FFF2-40B4-BE49-F238E27FC236}">
                    <a16:creationId xmlns:a16="http://schemas.microsoft.com/office/drawing/2014/main" id="{34468F99-C435-C8C9-CBCB-0B8E9C95EB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33976" y="4173177"/>
                <a:ext cx="165232" cy="437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obot head">
                <a:extLst>
                  <a:ext uri="{FF2B5EF4-FFF2-40B4-BE49-F238E27FC236}">
                    <a16:creationId xmlns:a16="http://schemas.microsoft.com/office/drawing/2014/main" id="{D2D4BD7E-23CF-77BF-3C3F-5B786568F8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0859487"/>
                  </p:ext>
                </p:extLst>
              </p:nvPr>
            </p:nvGraphicFramePr>
            <p:xfrm>
              <a:off x="-1879812" y="2788791"/>
              <a:ext cx="1685887" cy="239072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685887" cy="2390721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2350037" ay="-4634878" az="-230811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686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obot head">
                <a:extLst>
                  <a:ext uri="{FF2B5EF4-FFF2-40B4-BE49-F238E27FC236}">
                    <a16:creationId xmlns:a16="http://schemas.microsoft.com/office/drawing/2014/main" id="{D2D4BD7E-23CF-77BF-3C3F-5B786568F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879812" y="2788791"/>
                <a:ext cx="1685887" cy="23907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41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2;p39">
            <a:extLst>
              <a:ext uri="{FF2B5EF4-FFF2-40B4-BE49-F238E27FC236}">
                <a16:creationId xmlns:a16="http://schemas.microsoft.com/office/drawing/2014/main" id="{B86FC300-7897-E6CC-AE49-35282B895A8F}"/>
              </a:ext>
            </a:extLst>
          </p:cNvPr>
          <p:cNvSpPr/>
          <p:nvPr/>
        </p:nvSpPr>
        <p:spPr>
          <a:xfrm>
            <a:off x="2074740" y="197099"/>
            <a:ext cx="5034862" cy="4638463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43;p39">
            <a:extLst>
              <a:ext uri="{FF2B5EF4-FFF2-40B4-BE49-F238E27FC236}">
                <a16:creationId xmlns:a16="http://schemas.microsoft.com/office/drawing/2014/main" id="{524410BD-4852-200E-33C3-9B13B84F9C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061001"/>
            <a:ext cx="4608092" cy="28472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Class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F80CE-200B-71A2-D9D3-0F661D59FD46}"/>
              </a:ext>
            </a:extLst>
          </p:cNvPr>
          <p:cNvSpPr/>
          <p:nvPr/>
        </p:nvSpPr>
        <p:spPr>
          <a:xfrm>
            <a:off x="1490400" y="67500"/>
            <a:ext cx="6163200" cy="49248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course&#10;&#10;AI-generated content may be incorrect.">
            <a:extLst>
              <a:ext uri="{FF2B5EF4-FFF2-40B4-BE49-F238E27FC236}">
                <a16:creationId xmlns:a16="http://schemas.microsoft.com/office/drawing/2014/main" id="{2AEFE0A2-3E28-CC73-4575-32B4342D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00" r="-2728" b="1872"/>
          <a:stretch>
            <a:fillRect/>
          </a:stretch>
        </p:blipFill>
        <p:spPr>
          <a:xfrm>
            <a:off x="3043006" y="151200"/>
            <a:ext cx="3057988" cy="4795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AEF403-950B-2FF5-6BA6-BD6620B717C6}"/>
              </a:ext>
            </a:extLst>
          </p:cNvPr>
          <p:cNvSpPr/>
          <p:nvPr/>
        </p:nvSpPr>
        <p:spPr>
          <a:xfrm>
            <a:off x="2521200" y="892800"/>
            <a:ext cx="790800" cy="249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Male icon">
                <a:extLst>
                  <a:ext uri="{FF2B5EF4-FFF2-40B4-BE49-F238E27FC236}">
                    <a16:creationId xmlns:a16="http://schemas.microsoft.com/office/drawing/2014/main" id="{BF3079E7-0767-7365-D136-F4AC8F87ED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032449"/>
                  </p:ext>
                </p:extLst>
              </p:nvPr>
            </p:nvGraphicFramePr>
            <p:xfrm>
              <a:off x="2916600" y="1535284"/>
              <a:ext cx="326441" cy="8470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6441" cy="847007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661480" ay="112750" az="219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17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Male icon">
                <a:extLst>
                  <a:ext uri="{FF2B5EF4-FFF2-40B4-BE49-F238E27FC236}">
                    <a16:creationId xmlns:a16="http://schemas.microsoft.com/office/drawing/2014/main" id="{BF3079E7-0767-7365-D136-F4AC8F87ED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6600" y="1535284"/>
                <a:ext cx="326441" cy="84700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718E9FC-37E5-17EB-FA48-C5149B1989CA}"/>
              </a:ext>
            </a:extLst>
          </p:cNvPr>
          <p:cNvSpPr/>
          <p:nvPr/>
        </p:nvSpPr>
        <p:spPr>
          <a:xfrm>
            <a:off x="2860850" y="2329845"/>
            <a:ext cx="437940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C86EDD-CCE2-960D-1320-14542A1AD199}"/>
              </a:ext>
            </a:extLst>
          </p:cNvPr>
          <p:cNvSpPr/>
          <p:nvPr/>
        </p:nvSpPr>
        <p:spPr>
          <a:xfrm>
            <a:off x="5657444" y="1398484"/>
            <a:ext cx="838950" cy="35479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Male icon">
                <a:extLst>
                  <a:ext uri="{FF2B5EF4-FFF2-40B4-BE49-F238E27FC236}">
                    <a16:creationId xmlns:a16="http://schemas.microsoft.com/office/drawing/2014/main" id="{C0AF67C2-7611-5E10-7FE1-EE24A69EEA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5162830"/>
                  </p:ext>
                </p:extLst>
              </p:nvPr>
            </p:nvGraphicFramePr>
            <p:xfrm>
              <a:off x="5802995" y="1702791"/>
              <a:ext cx="165232" cy="4375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Male icon">
                <a:extLst>
                  <a:ext uri="{FF2B5EF4-FFF2-40B4-BE49-F238E27FC236}">
                    <a16:creationId xmlns:a16="http://schemas.microsoft.com/office/drawing/2014/main" id="{C0AF67C2-7611-5E10-7FE1-EE24A69EE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2995" y="1702791"/>
                <a:ext cx="165232" cy="437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ale icon">
                <a:extLst>
                  <a:ext uri="{FF2B5EF4-FFF2-40B4-BE49-F238E27FC236}">
                    <a16:creationId xmlns:a16="http://schemas.microsoft.com/office/drawing/2014/main" id="{7FD8AC89-CC4E-BA47-9823-FF54ECE615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5452016"/>
                  </p:ext>
                </p:extLst>
              </p:nvPr>
            </p:nvGraphicFramePr>
            <p:xfrm>
              <a:off x="5783150" y="2308632"/>
              <a:ext cx="165232" cy="4375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ale icon">
                <a:extLst>
                  <a:ext uri="{FF2B5EF4-FFF2-40B4-BE49-F238E27FC236}">
                    <a16:creationId xmlns:a16="http://schemas.microsoft.com/office/drawing/2014/main" id="{7FD8AC89-CC4E-BA47-9823-FF54ECE61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3150" y="2308632"/>
                <a:ext cx="165232" cy="437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Male icon">
                <a:extLst>
                  <a:ext uri="{FF2B5EF4-FFF2-40B4-BE49-F238E27FC236}">
                    <a16:creationId xmlns:a16="http://schemas.microsoft.com/office/drawing/2014/main" id="{42E2C575-92EF-44BA-7DD7-0DE746916A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4690423"/>
                  </p:ext>
                </p:extLst>
              </p:nvPr>
            </p:nvGraphicFramePr>
            <p:xfrm>
              <a:off x="5783150" y="2829891"/>
              <a:ext cx="165232" cy="4375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Male icon">
                <a:extLst>
                  <a:ext uri="{FF2B5EF4-FFF2-40B4-BE49-F238E27FC236}">
                    <a16:creationId xmlns:a16="http://schemas.microsoft.com/office/drawing/2014/main" id="{42E2C575-92EF-44BA-7DD7-0DE746916A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3150" y="2829891"/>
                <a:ext cx="165232" cy="437559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E20B586-2996-2DE2-6D10-D74829319D2E}"/>
              </a:ext>
            </a:extLst>
          </p:cNvPr>
          <p:cNvSpPr/>
          <p:nvPr/>
        </p:nvSpPr>
        <p:spPr>
          <a:xfrm>
            <a:off x="5657444" y="2108577"/>
            <a:ext cx="449162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5CCFA9-880E-FC99-DF61-B617A79E8A7D}"/>
              </a:ext>
            </a:extLst>
          </p:cNvPr>
          <p:cNvSpPr/>
          <p:nvPr/>
        </p:nvSpPr>
        <p:spPr>
          <a:xfrm>
            <a:off x="5618744" y="2662686"/>
            <a:ext cx="494046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</a:t>
            </a:r>
            <a:endParaRPr lang="en-US" sz="7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5B9BB8-734F-57B5-A33D-00AA270BB954}"/>
              </a:ext>
            </a:extLst>
          </p:cNvPr>
          <p:cNvSpPr/>
          <p:nvPr/>
        </p:nvSpPr>
        <p:spPr>
          <a:xfrm>
            <a:off x="5609125" y="3216795"/>
            <a:ext cx="513282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Teacher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Male icon">
                <a:extLst>
                  <a:ext uri="{FF2B5EF4-FFF2-40B4-BE49-F238E27FC236}">
                    <a16:creationId xmlns:a16="http://schemas.microsoft.com/office/drawing/2014/main" id="{4EFD5DBD-3B36-986D-7DE7-4DDDDAC421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584799"/>
                  </p:ext>
                </p:extLst>
              </p:nvPr>
            </p:nvGraphicFramePr>
            <p:xfrm>
              <a:off x="5783150" y="4214277"/>
              <a:ext cx="165232" cy="4375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232" cy="437559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57855" ay="432291" az="7057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20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Male icon">
                <a:extLst>
                  <a:ext uri="{FF2B5EF4-FFF2-40B4-BE49-F238E27FC236}">
                    <a16:creationId xmlns:a16="http://schemas.microsoft.com/office/drawing/2014/main" id="{4EFD5DBD-3B36-986D-7DE7-4DDDDAC421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3150" y="4214277"/>
                <a:ext cx="165232" cy="437559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44B69A-AE35-6709-8E32-D94542796BFC}"/>
              </a:ext>
            </a:extLst>
          </p:cNvPr>
          <p:cNvSpPr/>
          <p:nvPr/>
        </p:nvSpPr>
        <p:spPr>
          <a:xfrm>
            <a:off x="5595502" y="4635508"/>
            <a:ext cx="559769" cy="2000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" b="0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Merchant</a:t>
            </a:r>
          </a:p>
        </p:txBody>
      </p:sp>
    </p:spTree>
    <p:extLst>
      <p:ext uri="{BB962C8B-B14F-4D97-AF65-F5344CB8AC3E}">
        <p14:creationId xmlns:p14="http://schemas.microsoft.com/office/powerpoint/2010/main" val="169164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67AAEF79-B061-246D-F081-BC104172C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84102-9F16-14A5-4DAB-874BBE34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074"/>
          <a:stretch>
            <a:fillRect/>
          </a:stretch>
        </p:blipFill>
        <p:spPr>
          <a:xfrm>
            <a:off x="3591398" y="1569884"/>
            <a:ext cx="1805764" cy="1619750"/>
          </a:xfrm>
          <a:prstGeom prst="rect">
            <a:avLst/>
          </a:prstGeom>
        </p:spPr>
      </p:pic>
      <p:pic>
        <p:nvPicPr>
          <p:cNvPr id="3" name="Picture 2" descr="Blurred financial stock market data and graph">
            <a:extLst>
              <a:ext uri="{FF2B5EF4-FFF2-40B4-BE49-F238E27FC236}">
                <a16:creationId xmlns:a16="http://schemas.microsoft.com/office/drawing/2014/main" id="{760A494B-F595-94CB-8894-08A5EED59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8954" y="-82062"/>
            <a:ext cx="9355016" cy="5334000"/>
          </a:xfrm>
          <a:prstGeom prst="rect">
            <a:avLst/>
          </a:prstGeom>
        </p:spPr>
      </p:pic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F8CF7FD2-D54B-6B1C-A44C-02940FB79552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90354B97-61A6-AE2D-8556-02AB2F1768DD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32B43B84-290C-2D4E-A819-D4967757DCF1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4730800F-CCFE-9241-AF7B-A28A8C61922C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917335CB-53C2-26C5-A93D-A13A9895C112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35B7744A-97EC-A3C8-7294-BCB578E840C9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6867B33B-AD2F-367D-8B42-F8D9DCFB8938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46171D7B-AEE2-85A9-DD24-99FCE123D7EC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F2854716-84B5-DB01-4FC4-F020D625CEF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20BC11C1-1F9C-FA82-BEB9-CF111962F53B}"/>
              </a:ext>
            </a:extLst>
          </p:cNvPr>
          <p:cNvSpPr/>
          <p:nvPr/>
        </p:nvSpPr>
        <p:spPr>
          <a:xfrm>
            <a:off x="2074740" y="1513350"/>
            <a:ext cx="5034862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C3809693-6FCB-82FE-E6EB-A3BBD0114F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8125" y="1868962"/>
            <a:ext cx="4608092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Class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185;p43">
            <a:extLst>
              <a:ext uri="{FF2B5EF4-FFF2-40B4-BE49-F238E27FC236}">
                <a16:creationId xmlns:a16="http://schemas.microsoft.com/office/drawing/2014/main" id="{860699DA-A694-2825-32AF-CDF1F1526CCC}"/>
              </a:ext>
            </a:extLst>
          </p:cNvPr>
          <p:cNvSpPr/>
          <p:nvPr/>
        </p:nvSpPr>
        <p:spPr>
          <a:xfrm>
            <a:off x="15664286" y="3947600"/>
            <a:ext cx="3003310" cy="10072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Impact</a:t>
            </a:r>
            <a:r>
              <a:rPr lang="en-US" dirty="0">
                <a:latin typeface="Oswald" panose="00000500000000000000" pitchFamily="2" charset="0"/>
              </a:rPr>
              <a:t>: Improves efficiency, reliability, and scalability, highlighting RFID’s potential in campus settings.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2188;p43">
            <a:extLst>
              <a:ext uri="{FF2B5EF4-FFF2-40B4-BE49-F238E27FC236}">
                <a16:creationId xmlns:a16="http://schemas.microsoft.com/office/drawing/2014/main" id="{5ABA776C-338E-7882-0C90-AE39544FDFC1}"/>
              </a:ext>
            </a:extLst>
          </p:cNvPr>
          <p:cNvSpPr/>
          <p:nvPr/>
        </p:nvSpPr>
        <p:spPr>
          <a:xfrm>
            <a:off x="13395763" y="632195"/>
            <a:ext cx="2679252" cy="56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Literature Review 1/4</a:t>
            </a:r>
            <a:endParaRPr sz="2000"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0" name="Google Shape;2189;p43">
            <a:extLst>
              <a:ext uri="{FF2B5EF4-FFF2-40B4-BE49-F238E27FC236}">
                <a16:creationId xmlns:a16="http://schemas.microsoft.com/office/drawing/2014/main" id="{7EB11D42-3B06-CF2B-12C3-1DB9C15AC8E6}"/>
              </a:ext>
            </a:extLst>
          </p:cNvPr>
          <p:cNvGrpSpPr/>
          <p:nvPr/>
        </p:nvGrpSpPr>
        <p:grpSpPr>
          <a:xfrm rot="5400000">
            <a:off x="17176109" y="-209575"/>
            <a:ext cx="1646736" cy="3557306"/>
            <a:chOff x="7350442" y="2608992"/>
            <a:chExt cx="777239" cy="1673160"/>
          </a:xfrm>
        </p:grpSpPr>
        <p:sp>
          <p:nvSpPr>
            <p:cNvPr id="11" name="Google Shape;2190;p43">
              <a:extLst>
                <a:ext uri="{FF2B5EF4-FFF2-40B4-BE49-F238E27FC236}">
                  <a16:creationId xmlns:a16="http://schemas.microsoft.com/office/drawing/2014/main" id="{94C36A51-5C17-FA02-9A6D-07C1F51DB029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91;p43">
              <a:extLst>
                <a:ext uri="{FF2B5EF4-FFF2-40B4-BE49-F238E27FC236}">
                  <a16:creationId xmlns:a16="http://schemas.microsoft.com/office/drawing/2014/main" id="{C06475C5-3D93-1C50-A8F0-3F90B5B7A566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92;p43">
              <a:extLst>
                <a:ext uri="{FF2B5EF4-FFF2-40B4-BE49-F238E27FC236}">
                  <a16:creationId xmlns:a16="http://schemas.microsoft.com/office/drawing/2014/main" id="{5F3AD531-7CB6-A9C2-E572-7606ACBAC834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93;p43">
              <a:extLst>
                <a:ext uri="{FF2B5EF4-FFF2-40B4-BE49-F238E27FC236}">
                  <a16:creationId xmlns:a16="http://schemas.microsoft.com/office/drawing/2014/main" id="{95143F3A-403D-1E1E-9CFC-7D1179F6DAC4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194;p43">
              <a:extLst>
                <a:ext uri="{FF2B5EF4-FFF2-40B4-BE49-F238E27FC236}">
                  <a16:creationId xmlns:a16="http://schemas.microsoft.com/office/drawing/2014/main" id="{1B7F2B63-AC28-E332-858C-69095EAF27A8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95;p43">
              <a:extLst>
                <a:ext uri="{FF2B5EF4-FFF2-40B4-BE49-F238E27FC236}">
                  <a16:creationId xmlns:a16="http://schemas.microsoft.com/office/drawing/2014/main" id="{0EB2819D-B674-3D72-21A0-A58302F2139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196;p43">
              <a:extLst>
                <a:ext uri="{FF2B5EF4-FFF2-40B4-BE49-F238E27FC236}">
                  <a16:creationId xmlns:a16="http://schemas.microsoft.com/office/drawing/2014/main" id="{19CA94AD-5FD7-976E-0A98-9C46093D8B20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97;p43">
              <a:extLst>
                <a:ext uri="{FF2B5EF4-FFF2-40B4-BE49-F238E27FC236}">
                  <a16:creationId xmlns:a16="http://schemas.microsoft.com/office/drawing/2014/main" id="{84C4DF06-3C45-16EC-E958-21892E16BD6E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" name="Google Shape;2210;p43">
            <a:extLst>
              <a:ext uri="{FF2B5EF4-FFF2-40B4-BE49-F238E27FC236}">
                <a16:creationId xmlns:a16="http://schemas.microsoft.com/office/drawing/2014/main" id="{C4198358-E782-09A9-9A9F-D11FED7F7515}"/>
              </a:ext>
            </a:extLst>
          </p:cNvPr>
          <p:cNvCxnSpPr>
            <a:cxnSpLocks/>
            <a:stCxn id="31" idx="0"/>
            <a:endCxn id="9" idx="2"/>
          </p:cNvCxnSpPr>
          <p:nvPr/>
        </p:nvCxnSpPr>
        <p:spPr>
          <a:xfrm rot="16200000" flipV="1">
            <a:off x="14060702" y="1872544"/>
            <a:ext cx="1349376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cxnSp>
        <p:nvCxnSpPr>
          <p:cNvPr id="29" name="Google Shape;2212;p43">
            <a:extLst>
              <a:ext uri="{FF2B5EF4-FFF2-40B4-BE49-F238E27FC236}">
                <a16:creationId xmlns:a16="http://schemas.microsoft.com/office/drawing/2014/main" id="{4B7816BE-680E-2092-A2D9-C8BC29AA58A1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rot="16200000" flipH="1">
            <a:off x="15783783" y="2565441"/>
            <a:ext cx="333765" cy="24305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1" name="Google Shape;2211;p43">
            <a:extLst>
              <a:ext uri="{FF2B5EF4-FFF2-40B4-BE49-F238E27FC236}">
                <a16:creationId xmlns:a16="http://schemas.microsoft.com/office/drawing/2014/main" id="{4A221D9F-4E84-62AB-697A-342CD2F6B85C}"/>
              </a:ext>
            </a:extLst>
          </p:cNvPr>
          <p:cNvSpPr/>
          <p:nvPr/>
        </p:nvSpPr>
        <p:spPr>
          <a:xfrm>
            <a:off x="13177389" y="2547233"/>
            <a:ext cx="3116002" cy="10666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Ishaq &amp; Bibi (2023)</a:t>
            </a:r>
            <a:r>
              <a:rPr lang="en-US" dirty="0">
                <a:latin typeface="Oswald" panose="00000500000000000000" pitchFamily="2" charset="0"/>
              </a:rPr>
              <a:t>: “IoT-Based Smart Attendance System Using RFID”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2186;p43">
            <a:extLst>
              <a:ext uri="{FF2B5EF4-FFF2-40B4-BE49-F238E27FC236}">
                <a16:creationId xmlns:a16="http://schemas.microsoft.com/office/drawing/2014/main" id="{90E594BB-1CF4-8F80-C806-BD9682194DDE}"/>
              </a:ext>
            </a:extLst>
          </p:cNvPr>
          <p:cNvSpPr/>
          <p:nvPr/>
        </p:nvSpPr>
        <p:spPr>
          <a:xfrm>
            <a:off x="19316401" y="4220669"/>
            <a:ext cx="2127550" cy="108512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Focus</a:t>
            </a:r>
            <a:r>
              <a:rPr lang="en-US" dirty="0">
                <a:latin typeface="Oswald" panose="00000500000000000000" pitchFamily="2" charset="0"/>
              </a:rPr>
              <a:t>: Uses cloud storage for scalable and accessible attendance data.</a:t>
            </a:r>
            <a:endParaRPr dirty="0">
              <a:solidFill>
                <a:schemeClr val="accent4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2187;p43">
            <a:extLst>
              <a:ext uri="{FF2B5EF4-FFF2-40B4-BE49-F238E27FC236}">
                <a16:creationId xmlns:a16="http://schemas.microsoft.com/office/drawing/2014/main" id="{E3BE04E5-A342-3B10-EC88-143136558888}"/>
              </a:ext>
            </a:extLst>
          </p:cNvPr>
          <p:cNvSpPr/>
          <p:nvPr/>
        </p:nvSpPr>
        <p:spPr>
          <a:xfrm>
            <a:off x="21467969" y="4252079"/>
            <a:ext cx="2211182" cy="100726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Oswald" panose="00000500000000000000" pitchFamily="2" charset="0"/>
              </a:rPr>
              <a:t>Impact: </a:t>
            </a:r>
            <a:r>
              <a:rPr lang="en-US" sz="1200" b="1" dirty="0">
                <a:solidFill>
                  <a:schemeClr val="tx1"/>
                </a:solidFill>
                <a:latin typeface="Oswald" panose="00000500000000000000" pitchFamily="2" charset="0"/>
              </a:rPr>
              <a:t>Demonstrates the benefits of RFID in large institutions, emphasizing security and real-time data access</a:t>
            </a:r>
            <a:r>
              <a:rPr lang="en-US" sz="1200" b="1" dirty="0">
                <a:latin typeface="Oswald" panose="00000500000000000000" pitchFamily="2" charset="0"/>
              </a:rPr>
              <a:t>.</a:t>
            </a:r>
            <a:endParaRPr sz="1200" b="1" dirty="0">
              <a:solidFill>
                <a:schemeClr val="accent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4" name="Google Shape;2214;p43">
            <a:extLst>
              <a:ext uri="{FF2B5EF4-FFF2-40B4-BE49-F238E27FC236}">
                <a16:creationId xmlns:a16="http://schemas.microsoft.com/office/drawing/2014/main" id="{4BAAB1FE-5181-86D2-7CD0-4353E5B776D3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22017697" y="3696216"/>
            <a:ext cx="351292" cy="7604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5" name="Google Shape;2216;p43">
            <a:extLst>
              <a:ext uri="{FF2B5EF4-FFF2-40B4-BE49-F238E27FC236}">
                <a16:creationId xmlns:a16="http://schemas.microsoft.com/office/drawing/2014/main" id="{62AFFEDC-AB0D-BCBE-F979-09EE4C42438C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20936710" y="3344253"/>
            <a:ext cx="319882" cy="14329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36" name="Google Shape;2209;p43">
            <a:extLst>
              <a:ext uri="{FF2B5EF4-FFF2-40B4-BE49-F238E27FC236}">
                <a16:creationId xmlns:a16="http://schemas.microsoft.com/office/drawing/2014/main" id="{FA637712-F316-D27A-FAE7-65E80AD328E8}"/>
              </a:ext>
            </a:extLst>
          </p:cNvPr>
          <p:cNvSpPr/>
          <p:nvPr/>
        </p:nvSpPr>
        <p:spPr>
          <a:xfrm>
            <a:off x="20525629" y="2827089"/>
            <a:ext cx="2574994" cy="10736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Samaddar et al. (2023)</a:t>
            </a:r>
            <a:r>
              <a:rPr lang="en-US" dirty="0">
                <a:latin typeface="Oswald" panose="00000500000000000000" pitchFamily="2" charset="0"/>
              </a:rPr>
              <a:t>: </a:t>
            </a:r>
            <a:r>
              <a:rPr lang="en-US" b="1" dirty="0">
                <a:solidFill>
                  <a:schemeClr val="tx1"/>
                </a:solidFill>
                <a:latin typeface="Oswald" panose="00000500000000000000" pitchFamily="2" charset="0"/>
              </a:rPr>
              <a:t>“IoT &amp; Cloud-Based Smart Attendance Management System Using RFID”</a:t>
            </a:r>
            <a:endParaRPr b="1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37" name="Google Shape;2210;p43">
            <a:extLst>
              <a:ext uri="{FF2B5EF4-FFF2-40B4-BE49-F238E27FC236}">
                <a16:creationId xmlns:a16="http://schemas.microsoft.com/office/drawing/2014/main" id="{D833CACB-2E14-D9B4-98B8-43CE1AF53D1E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V="1">
            <a:off x="21222188" y="2236151"/>
            <a:ext cx="1175526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0358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1D4F9-46D9-BF08-5284-F4AA32F0A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74"/>
          <a:stretch>
            <a:fillRect/>
          </a:stretch>
        </p:blipFill>
        <p:spPr>
          <a:xfrm>
            <a:off x="1981887" y="53340"/>
            <a:ext cx="5615253" cy="503682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Server symbol">
                <a:extLst>
                  <a:ext uri="{FF2B5EF4-FFF2-40B4-BE49-F238E27FC236}">
                    <a16:creationId xmlns:a16="http://schemas.microsoft.com/office/drawing/2014/main" id="{46710C11-923A-145B-A9D7-CE4EB316F7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7561596"/>
                  </p:ext>
                </p:extLst>
              </p:nvPr>
            </p:nvGraphicFramePr>
            <p:xfrm>
              <a:off x="9479452" y="1735408"/>
              <a:ext cx="1356838" cy="25941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56838" cy="2594170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775650" ay="5342915" az="177544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22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Server symbol">
                <a:extLst>
                  <a:ext uri="{FF2B5EF4-FFF2-40B4-BE49-F238E27FC236}">
                    <a16:creationId xmlns:a16="http://schemas.microsoft.com/office/drawing/2014/main" id="{46710C11-923A-145B-A9D7-CE4EB316F7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79452" y="1735408"/>
                <a:ext cx="1356838" cy="2594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Robot head">
                <a:extLst>
                  <a:ext uri="{FF2B5EF4-FFF2-40B4-BE49-F238E27FC236}">
                    <a16:creationId xmlns:a16="http://schemas.microsoft.com/office/drawing/2014/main" id="{F2541E4D-D383-C92D-C496-42D6FF5845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424912"/>
                  </p:ext>
                </p:extLst>
              </p:nvPr>
            </p:nvGraphicFramePr>
            <p:xfrm>
              <a:off x="9559170" y="4082963"/>
              <a:ext cx="2276423" cy="242881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76423" cy="242881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23145" ay="-461126" az="-1070831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686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Robot head">
                <a:extLst>
                  <a:ext uri="{FF2B5EF4-FFF2-40B4-BE49-F238E27FC236}">
                    <a16:creationId xmlns:a16="http://schemas.microsoft.com/office/drawing/2014/main" id="{F2541E4D-D383-C92D-C496-42D6FF5845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59170" y="4082963"/>
                <a:ext cx="2276423" cy="2428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gnifying Glass">
                <a:extLst>
                  <a:ext uri="{FF2B5EF4-FFF2-40B4-BE49-F238E27FC236}">
                    <a16:creationId xmlns:a16="http://schemas.microsoft.com/office/drawing/2014/main" id="{1B2EFCB6-E3F2-E718-F7B8-E3FBE160A1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1453032"/>
                  </p:ext>
                </p:extLst>
              </p:nvPr>
            </p:nvGraphicFramePr>
            <p:xfrm rot="16200000">
              <a:off x="8418830" y="1777316"/>
              <a:ext cx="3645225" cy="1189695"/>
            </p:xfrm>
            <a:graphic>
              <a:graphicData uri="http://schemas.microsoft.com/office/drawing/2017/model3d">
                <am3d:model3d r:embed="rId7">
                  <am3d:spPr>
                    <a:xfrm rot="16200000">
                      <a:off x="0" y="0"/>
                      <a:ext cx="3645225" cy="1189695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513381" ay="269088" az="1001337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gnifying Glass">
                <a:extLst>
                  <a:ext uri="{FF2B5EF4-FFF2-40B4-BE49-F238E27FC236}">
                    <a16:creationId xmlns:a16="http://schemas.microsoft.com/office/drawing/2014/main" id="{1B2EFCB6-E3F2-E718-F7B8-E3FBE160A1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8418830" y="1777316"/>
                <a:ext cx="3645225" cy="11896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65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542C5-84BC-3B38-779E-EC0DA259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B4DDB6F-50A3-8D33-7737-D12AB122CE22}"/>
              </a:ext>
            </a:extLst>
          </p:cNvPr>
          <p:cNvSpPr txBox="1">
            <a:spLocks/>
          </p:cNvSpPr>
          <p:nvPr/>
        </p:nvSpPr>
        <p:spPr>
          <a:xfrm>
            <a:off x="1799570" y="3151192"/>
            <a:ext cx="4348157" cy="84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>
                <a:solidFill>
                  <a:srgbClr val="2819AA"/>
                </a:solidFill>
              </a:rPr>
              <a:t>Testing &amp; Evaluation</a:t>
            </a:r>
            <a:br>
              <a:rPr lang="en-US" sz="2400" dirty="0">
                <a:solidFill>
                  <a:srgbClr val="2819AA"/>
                </a:solidFill>
              </a:rPr>
            </a:br>
            <a:r>
              <a:rPr lang="en-US" sz="2400" dirty="0">
                <a:solidFill>
                  <a:srgbClr val="2819AA"/>
                </a:solidFill>
              </a:rPr>
              <a:t>(Usability)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ale icon">
                <a:extLst>
                  <a:ext uri="{FF2B5EF4-FFF2-40B4-BE49-F238E27FC236}">
                    <a16:creationId xmlns:a16="http://schemas.microsoft.com/office/drawing/2014/main" id="{337940B6-0DC6-FB2E-DC7D-A8FBB792EA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85452" y="111958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ale icon">
                <a:extLst>
                  <a:ext uri="{FF2B5EF4-FFF2-40B4-BE49-F238E27FC236}">
                    <a16:creationId xmlns:a16="http://schemas.microsoft.com/office/drawing/2014/main" id="{337940B6-0DC6-FB2E-DC7D-A8FBB792EA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452" y="1119584"/>
                <a:ext cx="302518" cy="301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le icon">
                <a:extLst>
                  <a:ext uri="{FF2B5EF4-FFF2-40B4-BE49-F238E27FC236}">
                    <a16:creationId xmlns:a16="http://schemas.microsoft.com/office/drawing/2014/main" id="{E2A48BDE-FC0D-1753-A226-71C233C1C0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08973" y="129544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le icon">
                <a:extLst>
                  <a:ext uri="{FF2B5EF4-FFF2-40B4-BE49-F238E27FC236}">
                    <a16:creationId xmlns:a16="http://schemas.microsoft.com/office/drawing/2014/main" id="{E2A48BDE-FC0D-1753-A226-71C233C1C0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8973" y="1295444"/>
                <a:ext cx="302518" cy="3013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AC66043A-2B4F-6DC0-4195-11B3191D4354}"/>
              </a:ext>
            </a:extLst>
          </p:cNvPr>
          <p:cNvSpPr/>
          <p:nvPr/>
        </p:nvSpPr>
        <p:spPr>
          <a:xfrm>
            <a:off x="739224" y="1012334"/>
            <a:ext cx="6067976" cy="3228465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C3C11-E584-264E-5BAA-49339D47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72" y="390425"/>
            <a:ext cx="3866400" cy="5727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Testing &amp;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2F330-95C7-1E90-864B-95421EF97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382" y="1557819"/>
            <a:ext cx="5960534" cy="3332083"/>
          </a:xfrm>
        </p:spPr>
        <p:txBody>
          <a:bodyPr/>
          <a:lstStyle/>
          <a:p>
            <a:r>
              <a:rPr lang="en-US" sz="2000" dirty="0">
                <a:latin typeface="Oswald" pitchFamily="2" charset="0"/>
              </a:rPr>
              <a:t>Functional: Login, RFID, Wallet, CRUD – all passed</a:t>
            </a:r>
          </a:p>
          <a:p>
            <a:r>
              <a:rPr lang="en-US" sz="2000" dirty="0">
                <a:latin typeface="Oswald" pitchFamily="2" charset="0"/>
              </a:rPr>
              <a:t>Performance: 420ms API, 150ms socket, &lt;300ms DB</a:t>
            </a:r>
          </a:p>
          <a:p>
            <a:r>
              <a:rPr lang="en-US" sz="2000" dirty="0">
                <a:latin typeface="Oswald" pitchFamily="2" charset="0"/>
              </a:rPr>
              <a:t>UAT: Positive feedback from users</a:t>
            </a:r>
          </a:p>
          <a:p>
            <a:r>
              <a:rPr lang="en-US" sz="2000" dirty="0">
                <a:latin typeface="Oswald" pitchFamily="2" charset="0"/>
              </a:rPr>
              <a:t>Scalability: Stable under 50+ scans/min</a:t>
            </a: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2B5FE868-37AE-3917-514D-762D6DFD0A9F}"/>
              </a:ext>
            </a:extLst>
          </p:cNvPr>
          <p:cNvSpPr txBox="1">
            <a:spLocks/>
          </p:cNvSpPr>
          <p:nvPr/>
        </p:nvSpPr>
        <p:spPr>
          <a:xfrm>
            <a:off x="2064925" y="5065762"/>
            <a:ext cx="4608092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600">
                <a:solidFill>
                  <a:schemeClr val="tx1"/>
                </a:solidFill>
                <a:latin typeface="Oswald" panose="00000500000000000000" pitchFamily="2" charset="0"/>
              </a:rPr>
              <a:t>Use Case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Magnifying Glass">
                <a:extLst>
                  <a:ext uri="{FF2B5EF4-FFF2-40B4-BE49-F238E27FC236}">
                    <a16:creationId xmlns:a16="http://schemas.microsoft.com/office/drawing/2014/main" id="{AF5668FE-3CBD-C285-B41D-BFA4258FFB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2494017"/>
                  </p:ext>
                </p:extLst>
              </p:nvPr>
            </p:nvGraphicFramePr>
            <p:xfrm rot="16200000">
              <a:off x="6089248" y="1752600"/>
              <a:ext cx="3683297" cy="1551363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3683297" cy="1551363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068156" ay="601913" az="-1019619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Magnifying Glass">
                <a:extLst>
                  <a:ext uri="{FF2B5EF4-FFF2-40B4-BE49-F238E27FC236}">
                    <a16:creationId xmlns:a16="http://schemas.microsoft.com/office/drawing/2014/main" id="{AF5668FE-3CBD-C285-B41D-BFA4258FFB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6089248" y="1752600"/>
                <a:ext cx="3683297" cy="1551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Reversible Freestanding Whiteboard">
                <a:extLst>
                  <a:ext uri="{FF2B5EF4-FFF2-40B4-BE49-F238E27FC236}">
                    <a16:creationId xmlns:a16="http://schemas.microsoft.com/office/drawing/2014/main" id="{AD8F37D3-A131-C05E-0AB1-1B8B516D3A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3998003"/>
                  </p:ext>
                </p:extLst>
              </p:nvPr>
            </p:nvGraphicFramePr>
            <p:xfrm>
              <a:off x="-3067119" y="485064"/>
              <a:ext cx="2674435" cy="308878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74435" cy="3088785"/>
                    </a:xfrm>
                    <a:prstGeom prst="rect">
                      <a:avLst/>
                    </a:prstGeom>
                  </am3d:spPr>
                  <am3d:camera>
                    <am3d:pos x="0" y="0" z="646627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7478" d="1000000"/>
                    <am3d:preTrans dx="0" dy="-18216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8247" ay="-469833" az="-2157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Reversible Freestanding Whiteboard">
                <a:extLst>
                  <a:ext uri="{FF2B5EF4-FFF2-40B4-BE49-F238E27FC236}">
                    <a16:creationId xmlns:a16="http://schemas.microsoft.com/office/drawing/2014/main" id="{AD8F37D3-A131-C05E-0AB1-1B8B516D3A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067119" y="485064"/>
                <a:ext cx="2674435" cy="3088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obot head">
                <a:extLst>
                  <a:ext uri="{FF2B5EF4-FFF2-40B4-BE49-F238E27FC236}">
                    <a16:creationId xmlns:a16="http://schemas.microsoft.com/office/drawing/2014/main" id="{1291C84D-ACFB-C22A-5635-066302775B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706686"/>
                  </p:ext>
                </p:extLst>
              </p:nvPr>
            </p:nvGraphicFramePr>
            <p:xfrm>
              <a:off x="-2922397" y="2571750"/>
              <a:ext cx="2295473" cy="242881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295473" cy="242881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10462589" ay="-511901" az="-1074978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686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obot head">
                <a:extLst>
                  <a:ext uri="{FF2B5EF4-FFF2-40B4-BE49-F238E27FC236}">
                    <a16:creationId xmlns:a16="http://schemas.microsoft.com/office/drawing/2014/main" id="{1291C84D-ACFB-C22A-5635-066302775B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922397" y="2571750"/>
                <a:ext cx="2295473" cy="2428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hecklist">
                <a:extLst>
                  <a:ext uri="{FF2B5EF4-FFF2-40B4-BE49-F238E27FC236}">
                    <a16:creationId xmlns:a16="http://schemas.microsoft.com/office/drawing/2014/main" id="{5072FED6-7587-7B04-FA07-97267B57D8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457971"/>
                  </p:ext>
                </p:extLst>
              </p:nvPr>
            </p:nvGraphicFramePr>
            <p:xfrm>
              <a:off x="-3138299" y="1524523"/>
              <a:ext cx="2574158" cy="339867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574158" cy="3398674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2178" ay="11103" az="1060731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24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hecklist">
                <a:extLst>
                  <a:ext uri="{FF2B5EF4-FFF2-40B4-BE49-F238E27FC236}">
                    <a16:creationId xmlns:a16="http://schemas.microsoft.com/office/drawing/2014/main" id="{5072FED6-7587-7B04-FA07-97267B57D8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3138299" y="1524523"/>
                <a:ext cx="2574158" cy="3398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Group">
                <a:extLst>
                  <a:ext uri="{FF2B5EF4-FFF2-40B4-BE49-F238E27FC236}">
                    <a16:creationId xmlns:a16="http://schemas.microsoft.com/office/drawing/2014/main" id="{B541818C-0785-AC47-4A51-421B178206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0364952"/>
                  </p:ext>
                </p:extLst>
              </p:nvPr>
            </p:nvGraphicFramePr>
            <p:xfrm>
              <a:off x="-3138299" y="3308545"/>
              <a:ext cx="2528218" cy="93225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528218" cy="932254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4308" ay="-1030451" az="-2193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6909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Group">
                <a:extLst>
                  <a:ext uri="{FF2B5EF4-FFF2-40B4-BE49-F238E27FC236}">
                    <a16:creationId xmlns:a16="http://schemas.microsoft.com/office/drawing/2014/main" id="{B541818C-0785-AC47-4A51-421B17820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3138299" y="3308545"/>
                <a:ext cx="2528218" cy="93225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3FDED72-2601-9950-CF74-5493CDB4F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72174"/>
              </p:ext>
            </p:extLst>
          </p:nvPr>
        </p:nvGraphicFramePr>
        <p:xfrm>
          <a:off x="-7016218" y="1364049"/>
          <a:ext cx="6096000" cy="4419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157772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42075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42720029"/>
                    </a:ext>
                  </a:extLst>
                </a:gridCol>
              </a:tblGrid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UAT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723467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Respondents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462573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Majority Age Group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18-24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447412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Most Common Role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547107"/>
                  </a:ext>
                </a:extLst>
              </a:tr>
              <a:tr h="5894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Average Familiarity with Admin Systems (1–5)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86878"/>
                  </a:ext>
                </a:extLst>
              </a:tr>
              <a:tr h="5894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Average Ease of Understanding Dashboard (1–5)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380626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Layout Satisfaction (%)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030923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Chart Clarity (%)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85.7%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59153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Homepage Clarity (%)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90.5%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322577"/>
                  </a:ext>
                </a:extLst>
              </a:tr>
              <a:tr h="41755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Homepage Professional Look (%)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95.2%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166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Recommendation Rate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90.5%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345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46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921B8-0B58-A3B4-6783-C8DA3A296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ale icon">
                <a:extLst>
                  <a:ext uri="{FF2B5EF4-FFF2-40B4-BE49-F238E27FC236}">
                    <a16:creationId xmlns:a16="http://schemas.microsoft.com/office/drawing/2014/main" id="{6465F963-FF65-9BBF-6049-83498D5BA9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3307091"/>
                  </p:ext>
                </p:extLst>
              </p:nvPr>
            </p:nvGraphicFramePr>
            <p:xfrm>
              <a:off x="5101403" y="1152879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ale icon">
                <a:extLst>
                  <a:ext uri="{FF2B5EF4-FFF2-40B4-BE49-F238E27FC236}">
                    <a16:creationId xmlns:a16="http://schemas.microsoft.com/office/drawing/2014/main" id="{6465F963-FF65-9BBF-6049-83498D5BA9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1403" y="1152879"/>
                <a:ext cx="302518" cy="301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le icon">
                <a:extLst>
                  <a:ext uri="{FF2B5EF4-FFF2-40B4-BE49-F238E27FC236}">
                    <a16:creationId xmlns:a16="http://schemas.microsoft.com/office/drawing/2014/main" id="{BD9BEE48-1D62-25D2-0E70-9460699E47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5188208"/>
                  </p:ext>
                </p:extLst>
              </p:nvPr>
            </p:nvGraphicFramePr>
            <p:xfrm>
              <a:off x="1424924" y="1328739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le icon">
                <a:extLst>
                  <a:ext uri="{FF2B5EF4-FFF2-40B4-BE49-F238E27FC236}">
                    <a16:creationId xmlns:a16="http://schemas.microsoft.com/office/drawing/2014/main" id="{BD9BEE48-1D62-25D2-0E70-9460699E47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4924" y="1328739"/>
                <a:ext cx="302518" cy="3013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03E3E71A-EA13-95AA-69CA-0F55CE596B1B}"/>
              </a:ext>
            </a:extLst>
          </p:cNvPr>
          <p:cNvSpPr/>
          <p:nvPr/>
        </p:nvSpPr>
        <p:spPr>
          <a:xfrm>
            <a:off x="-176782" y="-602166"/>
            <a:ext cx="9945250" cy="6467707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54D27C26-47FC-3D2A-DC58-02CE4569D2E6}"/>
              </a:ext>
            </a:extLst>
          </p:cNvPr>
          <p:cNvSpPr txBox="1">
            <a:spLocks/>
          </p:cNvSpPr>
          <p:nvPr/>
        </p:nvSpPr>
        <p:spPr>
          <a:xfrm>
            <a:off x="1893940" y="5598608"/>
            <a:ext cx="4608092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Oswald" panose="00000500000000000000" pitchFamily="2" charset="0"/>
              </a:rPr>
              <a:t>Use Case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Reversible Freestanding Whiteboard">
                <a:extLst>
                  <a:ext uri="{FF2B5EF4-FFF2-40B4-BE49-F238E27FC236}">
                    <a16:creationId xmlns:a16="http://schemas.microsoft.com/office/drawing/2014/main" id="{B7CB5322-7AD3-5A7B-B44D-D76C9439BF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067119" y="485064"/>
              <a:ext cx="2674435" cy="308878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74435" cy="3088785"/>
                    </a:xfrm>
                    <a:prstGeom prst="rect">
                      <a:avLst/>
                    </a:prstGeom>
                  </am3d:spPr>
                  <am3d:camera>
                    <am3d:pos x="0" y="0" z="646627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7478" d="1000000"/>
                    <am3d:preTrans dx="0" dy="-18216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8247" ay="-469833" az="-215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Reversible Freestanding Whiteboard">
                <a:extLst>
                  <a:ext uri="{FF2B5EF4-FFF2-40B4-BE49-F238E27FC236}">
                    <a16:creationId xmlns:a16="http://schemas.microsoft.com/office/drawing/2014/main" id="{B7CB5322-7AD3-5A7B-B44D-D76C9439BF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067119" y="485064"/>
                <a:ext cx="2674435" cy="3088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obot head">
                <a:extLst>
                  <a:ext uri="{FF2B5EF4-FFF2-40B4-BE49-F238E27FC236}">
                    <a16:creationId xmlns:a16="http://schemas.microsoft.com/office/drawing/2014/main" id="{01731101-DD43-D1FF-4666-60FC3A11E2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922397" y="2571750"/>
              <a:ext cx="2295473" cy="242881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95473" cy="2428819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10462589" ay="-511901" az="-1074978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686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obot head">
                <a:extLst>
                  <a:ext uri="{FF2B5EF4-FFF2-40B4-BE49-F238E27FC236}">
                    <a16:creationId xmlns:a16="http://schemas.microsoft.com/office/drawing/2014/main" id="{01731101-DD43-D1FF-4666-60FC3A11E2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922397" y="2571750"/>
                <a:ext cx="2295473" cy="2428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hecklist">
                <a:extLst>
                  <a:ext uri="{FF2B5EF4-FFF2-40B4-BE49-F238E27FC236}">
                    <a16:creationId xmlns:a16="http://schemas.microsoft.com/office/drawing/2014/main" id="{2229206D-6AFC-17F3-3C5E-67FA872C7C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138299" y="1524523"/>
              <a:ext cx="2574158" cy="339867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574158" cy="3398674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2178" ay="11103" az="1060731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24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hecklist">
                <a:extLst>
                  <a:ext uri="{FF2B5EF4-FFF2-40B4-BE49-F238E27FC236}">
                    <a16:creationId xmlns:a16="http://schemas.microsoft.com/office/drawing/2014/main" id="{2229206D-6AFC-17F3-3C5E-67FA872C7C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138299" y="1524523"/>
                <a:ext cx="2574158" cy="3398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Group">
                <a:extLst>
                  <a:ext uri="{FF2B5EF4-FFF2-40B4-BE49-F238E27FC236}">
                    <a16:creationId xmlns:a16="http://schemas.microsoft.com/office/drawing/2014/main" id="{B0A47F20-7B09-0DEF-3ACB-5D058D46F3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1840799"/>
                  </p:ext>
                </p:extLst>
              </p:nvPr>
            </p:nvGraphicFramePr>
            <p:xfrm>
              <a:off x="6576373" y="1554783"/>
              <a:ext cx="2567627" cy="2335827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567627" cy="2335827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32633" ay="-869034" az="-81134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6909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Group">
                <a:extLst>
                  <a:ext uri="{FF2B5EF4-FFF2-40B4-BE49-F238E27FC236}">
                    <a16:creationId xmlns:a16="http://schemas.microsoft.com/office/drawing/2014/main" id="{B0A47F20-7B09-0DEF-3ACB-5D058D46F3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76373" y="1554783"/>
                <a:ext cx="2567627" cy="233582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8E35D8D-C798-E5F7-F81F-7B2912881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36308"/>
              </p:ext>
            </p:extLst>
          </p:nvPr>
        </p:nvGraphicFramePr>
        <p:xfrm>
          <a:off x="104783" y="177014"/>
          <a:ext cx="6096000" cy="4419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157772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42075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42720029"/>
                    </a:ext>
                  </a:extLst>
                </a:gridCol>
              </a:tblGrid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UAT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723467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Respondents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462573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Majority Age Group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18-24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447412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Most Common Role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547107"/>
                  </a:ext>
                </a:extLst>
              </a:tr>
              <a:tr h="5894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Average Familiarity with Admin Systems (1–5)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86878"/>
                  </a:ext>
                </a:extLst>
              </a:tr>
              <a:tr h="5894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Average Ease of Understanding Dashboard (1–5)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380626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Layout Satisfaction (%)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030923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Chart Clarity (%)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85.7%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59153"/>
                  </a:ext>
                </a:extLst>
              </a:tr>
              <a:tr h="2551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Homepage Clarity (%)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90.5%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322577"/>
                  </a:ext>
                </a:extLst>
              </a:tr>
              <a:tr h="41755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Homepage Professional Look (%)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95.2%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166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Recommendation Rate</a:t>
                      </a:r>
                      <a:endParaRPr lang="en-US" dirty="0">
                        <a:solidFill>
                          <a:schemeClr val="tx1"/>
                        </a:solidFill>
                        <a:latin typeface="Oswa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Oswald" pitchFamily="2" charset="0"/>
                        </a:rPr>
                        <a:t>90.5%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345967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7B4DDB6F-50A3-8D33-7737-D12AB122CE22}"/>
              </a:ext>
            </a:extLst>
          </p:cNvPr>
          <p:cNvSpPr txBox="1">
            <a:spLocks/>
          </p:cNvSpPr>
          <p:nvPr/>
        </p:nvSpPr>
        <p:spPr>
          <a:xfrm>
            <a:off x="6502032" y="346015"/>
            <a:ext cx="4695371" cy="84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Testing &amp; Evaluation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(Usability)</a:t>
            </a:r>
          </a:p>
        </p:txBody>
      </p:sp>
    </p:spTree>
    <p:extLst>
      <p:ext uri="{BB962C8B-B14F-4D97-AF65-F5344CB8AC3E}">
        <p14:creationId xmlns:p14="http://schemas.microsoft.com/office/powerpoint/2010/main" val="84863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BDE6-B82B-BF44-410B-4B9DA11F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ale icon">
                <a:extLst>
                  <a:ext uri="{FF2B5EF4-FFF2-40B4-BE49-F238E27FC236}">
                    <a16:creationId xmlns:a16="http://schemas.microsoft.com/office/drawing/2014/main" id="{9AF4B436-4A62-C3F1-81CE-FB987DAD39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85452" y="111958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ale icon">
                <a:extLst>
                  <a:ext uri="{FF2B5EF4-FFF2-40B4-BE49-F238E27FC236}">
                    <a16:creationId xmlns:a16="http://schemas.microsoft.com/office/drawing/2014/main" id="{9AF4B436-4A62-C3F1-81CE-FB987DAD3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5452" y="1119584"/>
                <a:ext cx="302518" cy="3013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le icon">
                <a:extLst>
                  <a:ext uri="{FF2B5EF4-FFF2-40B4-BE49-F238E27FC236}">
                    <a16:creationId xmlns:a16="http://schemas.microsoft.com/office/drawing/2014/main" id="{8ADF972D-8F39-BB34-3FBE-DBEED90768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08973" y="1295444"/>
              <a:ext cx="302518" cy="30139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2518" cy="3013963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252879" ay="4984263" az="7264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11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le icon">
                <a:extLst>
                  <a:ext uri="{FF2B5EF4-FFF2-40B4-BE49-F238E27FC236}">
                    <a16:creationId xmlns:a16="http://schemas.microsoft.com/office/drawing/2014/main" id="{8ADF972D-8F39-BB34-3FBE-DBEED90768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8973" y="1295444"/>
                <a:ext cx="302518" cy="3013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EA3DBCDD-6ECC-9F74-B7B1-4680AB0F1A13}"/>
              </a:ext>
            </a:extLst>
          </p:cNvPr>
          <p:cNvSpPr/>
          <p:nvPr/>
        </p:nvSpPr>
        <p:spPr>
          <a:xfrm>
            <a:off x="739224" y="1012334"/>
            <a:ext cx="6067976" cy="3228465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7E4C4-88DE-B76C-2758-808A361E5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72" y="390425"/>
            <a:ext cx="3866400" cy="5727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A026A-F2C8-23EB-995E-F95B16061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8541" y="1626427"/>
            <a:ext cx="5960534" cy="3332083"/>
          </a:xfrm>
        </p:spPr>
        <p:txBody>
          <a:bodyPr/>
          <a:lstStyle/>
          <a:p>
            <a:r>
              <a:rPr lang="en-US" sz="2400" dirty="0">
                <a:latin typeface="Oswald" pitchFamily="2" charset="0"/>
              </a:rPr>
              <a:t>Mobile App </a:t>
            </a:r>
          </a:p>
          <a:p>
            <a:r>
              <a:rPr lang="en-US" sz="2400" dirty="0">
                <a:latin typeface="Oswald" pitchFamily="2" charset="0"/>
              </a:rPr>
              <a:t>Facial Recognition for attendance</a:t>
            </a:r>
          </a:p>
          <a:p>
            <a:r>
              <a:rPr lang="en-US" sz="2400" dirty="0">
                <a:latin typeface="Oswald" pitchFamily="2" charset="0"/>
              </a:rPr>
              <a:t>Advanced ML for anomaly detection</a:t>
            </a:r>
          </a:p>
          <a:p>
            <a:r>
              <a:rPr lang="en-US" sz="2400" dirty="0">
                <a:latin typeface="Oswald" pitchFamily="2" charset="0"/>
              </a:rPr>
              <a:t>Campus-wide real deployment</a:t>
            </a: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D65FC2E2-A33B-E83A-BE9B-AB98A05B7101}"/>
              </a:ext>
            </a:extLst>
          </p:cNvPr>
          <p:cNvSpPr txBox="1">
            <a:spLocks/>
          </p:cNvSpPr>
          <p:nvPr/>
        </p:nvSpPr>
        <p:spPr>
          <a:xfrm>
            <a:off x="2064925" y="5065762"/>
            <a:ext cx="4608092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600">
                <a:solidFill>
                  <a:schemeClr val="tx1"/>
                </a:solidFill>
                <a:latin typeface="Oswald" panose="00000500000000000000" pitchFamily="2" charset="0"/>
              </a:rPr>
              <a:t>Use Case Diagram</a:t>
            </a:r>
            <a:endParaRPr lang="en-US" sz="36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Tools">
                <a:extLst>
                  <a:ext uri="{FF2B5EF4-FFF2-40B4-BE49-F238E27FC236}">
                    <a16:creationId xmlns:a16="http://schemas.microsoft.com/office/drawing/2014/main" id="{CCE0F229-DD84-E7F5-ED71-790ED3EEF9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8012083"/>
                  </p:ext>
                </p:extLst>
              </p:nvPr>
            </p:nvGraphicFramePr>
            <p:xfrm>
              <a:off x="-1919845" y="1418338"/>
              <a:ext cx="1123156" cy="33313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23156" cy="3331396"/>
                    </a:xfrm>
                    <a:prstGeom prst="rect">
                      <a:avLst/>
                    </a:prstGeom>
                  </am3d:spPr>
                  <am3d:camera>
                    <am3d:pos x="0" y="0" z="643425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8503" d="1000000"/>
                    <am3d:preTrans dx="-1830635" dy="-17993439" dz="412057"/>
                    <am3d:scale>
                      <am3d:sx n="1000000" d="1000000"/>
                      <am3d:sy n="1000000" d="1000000"/>
                      <am3d:sz n="1000000" d="1000000"/>
                    </am3d:scale>
                    <am3d:rot ax="8859564" ay="-4367558" az="-89300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16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Tools">
                <a:extLst>
                  <a:ext uri="{FF2B5EF4-FFF2-40B4-BE49-F238E27FC236}">
                    <a16:creationId xmlns:a16="http://schemas.microsoft.com/office/drawing/2014/main" id="{CCE0F229-DD84-E7F5-ED71-790ED3EEF9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919845" y="1418338"/>
                <a:ext cx="1123156" cy="333139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CB8254-3D0F-0214-152B-6E38977B1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37456" y="230675"/>
            <a:ext cx="3640767" cy="51435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hecklist">
                <a:extLst>
                  <a:ext uri="{FF2B5EF4-FFF2-40B4-BE49-F238E27FC236}">
                    <a16:creationId xmlns:a16="http://schemas.microsoft.com/office/drawing/2014/main" id="{32290086-858F-D354-B998-3428F6E302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5726624"/>
                  </p:ext>
                </p:extLst>
              </p:nvPr>
            </p:nvGraphicFramePr>
            <p:xfrm>
              <a:off x="6985825" y="1119584"/>
              <a:ext cx="1969566" cy="328260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969566" cy="3282608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29041" ay="324" az="-3863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247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hecklist">
                <a:extLst>
                  <a:ext uri="{FF2B5EF4-FFF2-40B4-BE49-F238E27FC236}">
                    <a16:creationId xmlns:a16="http://schemas.microsoft.com/office/drawing/2014/main" id="{32290086-858F-D354-B998-3428F6E302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5825" y="1119584"/>
                <a:ext cx="1969566" cy="3282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Magnifying Glass">
                <a:extLst>
                  <a:ext uri="{FF2B5EF4-FFF2-40B4-BE49-F238E27FC236}">
                    <a16:creationId xmlns:a16="http://schemas.microsoft.com/office/drawing/2014/main" id="{D34E1E6F-8AF6-696C-590B-408C331EE6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4791043"/>
                  </p:ext>
                </p:extLst>
              </p:nvPr>
            </p:nvGraphicFramePr>
            <p:xfrm rot="16200000">
              <a:off x="-3268122" y="4137898"/>
              <a:ext cx="3666629" cy="1641224"/>
            </p:xfrm>
            <a:graphic>
              <a:graphicData uri="http://schemas.microsoft.com/office/drawing/2017/model3d">
                <am3d:model3d r:embed="rId9">
                  <am3d:spPr>
                    <a:xfrm rot="16200000">
                      <a:off x="0" y="0"/>
                      <a:ext cx="3666629" cy="1641224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0" ay="642064" az="-1079802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Magnifying Glass">
                <a:extLst>
                  <a:ext uri="{FF2B5EF4-FFF2-40B4-BE49-F238E27FC236}">
                    <a16:creationId xmlns:a16="http://schemas.microsoft.com/office/drawing/2014/main" id="{D34E1E6F-8AF6-696C-590B-408C331EE6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-3268122" y="4137898"/>
                <a:ext cx="3666629" cy="1641224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Google Shape;229;p30">
            <a:extLst>
              <a:ext uri="{FF2B5EF4-FFF2-40B4-BE49-F238E27FC236}">
                <a16:creationId xmlns:a16="http://schemas.microsoft.com/office/drawing/2014/main" id="{9AEA00E3-EE74-4AD8-F5D0-88E508D42D4C}"/>
              </a:ext>
            </a:extLst>
          </p:cNvPr>
          <p:cNvSpPr txBox="1">
            <a:spLocks/>
          </p:cNvSpPr>
          <p:nvPr/>
        </p:nvSpPr>
        <p:spPr>
          <a:xfrm>
            <a:off x="9578308" y="1566049"/>
            <a:ext cx="6597731" cy="162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/>
              <a:t>International Academy of Advanced Research (IAAR)</a:t>
            </a:r>
            <a:endParaRPr lang="en-US" sz="1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07DA1FA7-198F-5200-5BCA-8689688C64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229750"/>
                  </p:ext>
                </p:extLst>
              </p:nvPr>
            </p:nvGraphicFramePr>
            <p:xfrm rot="16200000">
              <a:off x="9672832" y="1323287"/>
              <a:ext cx="3531013" cy="1970135"/>
            </p:xfrm>
            <a:graphic>
              <a:graphicData uri="http://schemas.microsoft.com/office/drawing/2017/model3d">
                <am3d:model3d r:embed="rId9">
                  <am3d:spPr>
                    <a:xfrm rot="16200000">
                      <a:off x="0" y="0"/>
                      <a:ext cx="3531013" cy="1970135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729889" ay="843091" az="148169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063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07DA1FA7-198F-5200-5BCA-8689688C64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6200000">
                <a:off x="9672832" y="1323287"/>
                <a:ext cx="3531013" cy="1970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Group">
                <a:extLst>
                  <a:ext uri="{FF2B5EF4-FFF2-40B4-BE49-F238E27FC236}">
                    <a16:creationId xmlns:a16="http://schemas.microsoft.com/office/drawing/2014/main" id="{9FF90770-66DE-A01C-1C52-54C92B8C05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4171900"/>
                  </p:ext>
                </p:extLst>
              </p:nvPr>
            </p:nvGraphicFramePr>
            <p:xfrm>
              <a:off x="-3158416" y="2482977"/>
              <a:ext cx="2568453" cy="258338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568453" cy="2583389"/>
                    </a:xfrm>
                    <a:prstGeom prst="rect">
                      <a:avLst/>
                    </a:prstGeom>
                  </am3d:spPr>
                  <am3d:camera>
                    <am3d:pos x="0" y="0" z="675628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406" d="1000000"/>
                    <am3d:preTrans dx="0" dy="-45266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922387" ay="11123" az="-72714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6909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Group">
                <a:extLst>
                  <a:ext uri="{FF2B5EF4-FFF2-40B4-BE49-F238E27FC236}">
                    <a16:creationId xmlns:a16="http://schemas.microsoft.com/office/drawing/2014/main" id="{9FF90770-66DE-A01C-1C52-54C92B8C0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3158416" y="2482977"/>
                <a:ext cx="2568453" cy="25833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470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C071D4CE-E4F4-20CE-7F2F-7F6B364C4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3129075B-028B-93DD-A582-2FCC09F77695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CCA1D786-D4F3-189E-F2DA-C7507D1522BE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B86513CB-8CEB-AD8A-044F-B93F913348CB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799BBF14-27A4-BAD8-7E97-218E5EB5535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18784C00-686A-F869-042B-CDF7E68F5582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6083DB38-2421-8D5E-AFAC-DD2F08A25CFD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84466B8A-47F4-53A1-70BC-99E8FBD1C7A8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E465FEEB-652F-D499-79B5-2661D18DE785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F037B226-25FA-06F5-9BB6-9D73EDDDC99E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64365480-2A45-133A-6864-462C941F3B4D}"/>
              </a:ext>
            </a:extLst>
          </p:cNvPr>
          <p:cNvSpPr/>
          <p:nvPr/>
        </p:nvSpPr>
        <p:spPr>
          <a:xfrm>
            <a:off x="713225" y="2895600"/>
            <a:ext cx="4887600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A7E265ED-64AE-4298-7EAA-454F14EA3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0812" y="3424223"/>
            <a:ext cx="4202947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RFID Technology?</a:t>
            </a:r>
            <a:endParaRPr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B7A60CA4-3BA2-3B64-8F12-E4F486AB2F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70244"/>
                  </p:ext>
                </p:extLst>
              </p:nvPr>
            </p:nvGraphicFramePr>
            <p:xfrm>
              <a:off x="2893937" y="2060495"/>
              <a:ext cx="4030661" cy="1833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30661" cy="1833444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76650" ay="1176691" az="103733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B7A60CA4-3BA2-3B64-8F12-E4F486AB2F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937" y="2060495"/>
                <a:ext cx="4030661" cy="183344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Google Shape;542;p39">
            <a:extLst>
              <a:ext uri="{FF2B5EF4-FFF2-40B4-BE49-F238E27FC236}">
                <a16:creationId xmlns:a16="http://schemas.microsoft.com/office/drawing/2014/main" id="{27A235C8-B683-FD21-3B12-6BDE8706E138}"/>
              </a:ext>
            </a:extLst>
          </p:cNvPr>
          <p:cNvSpPr/>
          <p:nvPr/>
        </p:nvSpPr>
        <p:spPr>
          <a:xfrm>
            <a:off x="728486" y="2902552"/>
            <a:ext cx="4887600" cy="17130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93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232F0C69-B82F-C6F9-D744-74C3EE3D4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>
            <a:extLst>
              <a:ext uri="{FF2B5EF4-FFF2-40B4-BE49-F238E27FC236}">
                <a16:creationId xmlns:a16="http://schemas.microsoft.com/office/drawing/2014/main" id="{B34FAE1C-DEB3-1C12-4948-780161AC18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13725" y="2039910"/>
            <a:ext cx="6597731" cy="162519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1800" dirty="0"/>
              <a:t>International Academy of Advanced Research (IAAR)</a:t>
            </a:r>
            <a:endParaRPr sz="1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Cpu">
                <a:extLst>
                  <a:ext uri="{FF2B5EF4-FFF2-40B4-BE49-F238E27FC236}">
                    <a16:creationId xmlns:a16="http://schemas.microsoft.com/office/drawing/2014/main" id="{8D09CC02-23FA-1B6D-EF54-DC6DAFB9CC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327880"/>
                  </p:ext>
                </p:extLst>
              </p:nvPr>
            </p:nvGraphicFramePr>
            <p:xfrm>
              <a:off x="9144000" y="3104534"/>
              <a:ext cx="3896947" cy="36711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96947" cy="3671110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507805" ay="1021241" az="135535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Cpu">
                <a:extLst>
                  <a:ext uri="{FF2B5EF4-FFF2-40B4-BE49-F238E27FC236}">
                    <a16:creationId xmlns:a16="http://schemas.microsoft.com/office/drawing/2014/main" id="{8D09CC02-23FA-1B6D-EF54-DC6DAFB9CC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4000" y="3104534"/>
                <a:ext cx="3896947" cy="3671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Cpu">
                <a:extLst>
                  <a:ext uri="{FF2B5EF4-FFF2-40B4-BE49-F238E27FC236}">
                    <a16:creationId xmlns:a16="http://schemas.microsoft.com/office/drawing/2014/main" id="{AF32BEF2-9C44-1E0D-AAC8-4D93944043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2619513"/>
                  </p:ext>
                </p:extLst>
              </p:nvPr>
            </p:nvGraphicFramePr>
            <p:xfrm>
              <a:off x="9092348" y="3103590"/>
              <a:ext cx="3896947" cy="36711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96947" cy="3671110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507806" ay="1021241" az="135535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Cpu">
                <a:extLst>
                  <a:ext uri="{FF2B5EF4-FFF2-40B4-BE49-F238E27FC236}">
                    <a16:creationId xmlns:a16="http://schemas.microsoft.com/office/drawing/2014/main" id="{AF32BEF2-9C44-1E0D-AAC8-4D93944043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2348" y="3103590"/>
                <a:ext cx="3896947" cy="3671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 descr="Cpu">
                <a:extLst>
                  <a:ext uri="{FF2B5EF4-FFF2-40B4-BE49-F238E27FC236}">
                    <a16:creationId xmlns:a16="http://schemas.microsoft.com/office/drawing/2014/main" id="{34F65042-C7F5-9266-3E2C-3BEA86F463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16958" y="813144"/>
              <a:ext cx="2700202" cy="269828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00202" cy="2698281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37214" ay="-249" az="1078649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 descr="Cpu">
                <a:extLst>
                  <a:ext uri="{FF2B5EF4-FFF2-40B4-BE49-F238E27FC236}">
                    <a16:creationId xmlns:a16="http://schemas.microsoft.com/office/drawing/2014/main" id="{34F65042-C7F5-9266-3E2C-3BEA86F463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16958" y="813144"/>
                <a:ext cx="2700202" cy="269828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4C923BA-4C35-6044-57E8-0A0AFC1B7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620"/>
            <a:ext cx="3640767" cy="51435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hecklist">
                <a:extLst>
                  <a:ext uri="{FF2B5EF4-FFF2-40B4-BE49-F238E27FC236}">
                    <a16:creationId xmlns:a16="http://schemas.microsoft.com/office/drawing/2014/main" id="{4348E0F7-E240-0167-0648-4456F278B7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376513"/>
                  </p:ext>
                </p:extLst>
              </p:nvPr>
            </p:nvGraphicFramePr>
            <p:xfrm>
              <a:off x="-2981405" y="2623370"/>
              <a:ext cx="2844926" cy="33399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844926" cy="3339960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-4288543" ay="99602" az="1050354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247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hecklist">
                <a:extLst>
                  <a:ext uri="{FF2B5EF4-FFF2-40B4-BE49-F238E27FC236}">
                    <a16:creationId xmlns:a16="http://schemas.microsoft.com/office/drawing/2014/main" id="{4348E0F7-E240-0167-0648-4456F278B7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981405" y="2623370"/>
                <a:ext cx="2844926" cy="33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Server symbol">
                <a:extLst>
                  <a:ext uri="{FF2B5EF4-FFF2-40B4-BE49-F238E27FC236}">
                    <a16:creationId xmlns:a16="http://schemas.microsoft.com/office/drawing/2014/main" id="{AC0B8F5F-1B22-2933-AB6E-FED1BEB9D3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4263084"/>
                  </p:ext>
                </p:extLst>
              </p:nvPr>
            </p:nvGraphicFramePr>
            <p:xfrm>
              <a:off x="9344831" y="1487432"/>
              <a:ext cx="1491235" cy="273014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91235" cy="2730149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0521025" ay="4367967" az="1053344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9223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Server symbol">
                <a:extLst>
                  <a:ext uri="{FF2B5EF4-FFF2-40B4-BE49-F238E27FC236}">
                    <a16:creationId xmlns:a16="http://schemas.microsoft.com/office/drawing/2014/main" id="{AC0B8F5F-1B22-2933-AB6E-FED1BEB9D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44831" y="1487432"/>
                <a:ext cx="1491235" cy="27301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588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>
          <a:extLst>
            <a:ext uri="{FF2B5EF4-FFF2-40B4-BE49-F238E27FC236}">
              <a16:creationId xmlns:a16="http://schemas.microsoft.com/office/drawing/2014/main" id="{2680ECD8-8559-118E-DE62-005C4E3D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4" name="Google Shape;2284;p46">
            <a:extLst>
              <a:ext uri="{FF2B5EF4-FFF2-40B4-BE49-F238E27FC236}">
                <a16:creationId xmlns:a16="http://schemas.microsoft.com/office/drawing/2014/main" id="{94A748FA-F14E-ED9B-28BC-499846E201E6}"/>
              </a:ext>
            </a:extLst>
          </p:cNvPr>
          <p:cNvCxnSpPr>
            <a:cxnSpLocks/>
          </p:cNvCxnSpPr>
          <p:nvPr/>
        </p:nvCxnSpPr>
        <p:spPr>
          <a:xfrm flipH="1">
            <a:off x="6534475" y="4152975"/>
            <a:ext cx="248534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sp>
        <p:nvSpPr>
          <p:cNvPr id="6" name="Google Shape;2282;p46">
            <a:extLst>
              <a:ext uri="{FF2B5EF4-FFF2-40B4-BE49-F238E27FC236}">
                <a16:creationId xmlns:a16="http://schemas.microsoft.com/office/drawing/2014/main" id="{D58F0254-5DC6-F8C1-6B00-449D0BB7C6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7684" y="-461907"/>
            <a:ext cx="4320854" cy="217596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400" dirty="0">
                <a:latin typeface="Oswald" pitchFamily="2" charset="0"/>
              </a:rPr>
              <a:t>Conclusion</a:t>
            </a:r>
            <a:endParaRPr sz="4400" dirty="0">
              <a:solidFill>
                <a:schemeClr val="dk1"/>
              </a:solidFill>
              <a:latin typeface="Oswald" pitchFamily="2" charset="0"/>
            </a:endParaRPr>
          </a:p>
        </p:txBody>
      </p:sp>
      <p:pic>
        <p:nvPicPr>
          <p:cNvPr id="2" name="Google Shape;2748;p51">
            <a:extLst>
              <a:ext uri="{FF2B5EF4-FFF2-40B4-BE49-F238E27FC236}">
                <a16:creationId xmlns:a16="http://schemas.microsoft.com/office/drawing/2014/main" id="{BE545BD6-A313-A3CC-6526-B82020A584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86753" y="0"/>
            <a:ext cx="2186753" cy="21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747;p51">
            <a:extLst>
              <a:ext uri="{FF2B5EF4-FFF2-40B4-BE49-F238E27FC236}">
                <a16:creationId xmlns:a16="http://schemas.microsoft.com/office/drawing/2014/main" id="{381A7C0F-E08A-A3B6-8D2A-06930E3456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066" y="-2289447"/>
            <a:ext cx="2277868" cy="21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49;p51">
            <a:extLst>
              <a:ext uri="{FF2B5EF4-FFF2-40B4-BE49-F238E27FC236}">
                <a16:creationId xmlns:a16="http://schemas.microsoft.com/office/drawing/2014/main" id="{F48E8C13-9A67-A664-BE21-FB8099CCB9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533" y="3238369"/>
            <a:ext cx="2424755" cy="20125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0C172813-CDEC-4C16-7BDE-2EBC0B77E72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300631" y="1234708"/>
            <a:ext cx="423384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Scalable and Secure 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Enhanced Transaction Speed</a:t>
            </a:r>
            <a:r>
              <a:rPr lang="en-US" altLang="en-US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Improved Financial Accuracy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Real-Time Parental Access</a:t>
            </a:r>
            <a:endParaRPr lang="en-US" altLang="en-US" dirty="0">
              <a:solidFill>
                <a:schemeClr val="tx1"/>
              </a:solidFill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Comprehensive Data Insights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Increased User Convenience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Streamlined Campus Operations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Future Expansion Opportunities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Alignment with Smart Campus Initiatives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swald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pu">
                <a:extLst>
                  <a:ext uri="{FF2B5EF4-FFF2-40B4-BE49-F238E27FC236}">
                    <a16:creationId xmlns:a16="http://schemas.microsoft.com/office/drawing/2014/main" id="{AB8FD0FD-C698-4CFA-D100-2439E396D1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5879296"/>
                  </p:ext>
                </p:extLst>
              </p:nvPr>
            </p:nvGraphicFramePr>
            <p:xfrm>
              <a:off x="-3643297" y="-387555"/>
              <a:ext cx="3736262" cy="377736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736262" cy="3777367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20737" ay="-113680" az="749459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pu">
                <a:extLst>
                  <a:ext uri="{FF2B5EF4-FFF2-40B4-BE49-F238E27FC236}">
                    <a16:creationId xmlns:a16="http://schemas.microsoft.com/office/drawing/2014/main" id="{AB8FD0FD-C698-4CFA-D100-2439E396D1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643297" y="-387555"/>
                <a:ext cx="3736262" cy="3777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pu">
                <a:extLst>
                  <a:ext uri="{FF2B5EF4-FFF2-40B4-BE49-F238E27FC236}">
                    <a16:creationId xmlns:a16="http://schemas.microsoft.com/office/drawing/2014/main" id="{B07C9920-21D7-B789-36C0-86510F492D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2179325"/>
                  </p:ext>
                </p:extLst>
              </p:nvPr>
            </p:nvGraphicFramePr>
            <p:xfrm>
              <a:off x="9555752" y="-1271876"/>
              <a:ext cx="3276642" cy="329050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276642" cy="3290503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94596" ay="-90341" az="100501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63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pu">
                <a:extLst>
                  <a:ext uri="{FF2B5EF4-FFF2-40B4-BE49-F238E27FC236}">
                    <a16:creationId xmlns:a16="http://schemas.microsoft.com/office/drawing/2014/main" id="{B07C9920-21D7-B789-36C0-86510F492D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55752" y="-1271876"/>
                <a:ext cx="3276642" cy="3290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pu">
                <a:extLst>
                  <a:ext uri="{FF2B5EF4-FFF2-40B4-BE49-F238E27FC236}">
                    <a16:creationId xmlns:a16="http://schemas.microsoft.com/office/drawing/2014/main" id="{BFA69DC9-6F01-8F88-CEE2-82C4AB3BD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7536369"/>
                  </p:ext>
                </p:extLst>
              </p:nvPr>
            </p:nvGraphicFramePr>
            <p:xfrm>
              <a:off x="-3643297" y="3144095"/>
              <a:ext cx="3004070" cy="297832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04070" cy="2978329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867676" ay="39381" az="-1051321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pu">
                <a:extLst>
                  <a:ext uri="{FF2B5EF4-FFF2-40B4-BE49-F238E27FC236}">
                    <a16:creationId xmlns:a16="http://schemas.microsoft.com/office/drawing/2014/main" id="{BFA69DC9-6F01-8F88-CEE2-82C4AB3BD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643297" y="3144095"/>
                <a:ext cx="3004070" cy="2978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pu">
                <a:extLst>
                  <a:ext uri="{FF2B5EF4-FFF2-40B4-BE49-F238E27FC236}">
                    <a16:creationId xmlns:a16="http://schemas.microsoft.com/office/drawing/2014/main" id="{9B6B5306-2F8C-C53E-F494-0A35CF6854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1457822"/>
                  </p:ext>
                </p:extLst>
              </p:nvPr>
            </p:nvGraphicFramePr>
            <p:xfrm>
              <a:off x="9370657" y="3775869"/>
              <a:ext cx="3646831" cy="26584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646831" cy="265846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22522" ay="-14265" az="107996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0639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pu">
                <a:extLst>
                  <a:ext uri="{FF2B5EF4-FFF2-40B4-BE49-F238E27FC236}">
                    <a16:creationId xmlns:a16="http://schemas.microsoft.com/office/drawing/2014/main" id="{9B6B5306-2F8C-C53E-F494-0A35CF6854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0657" y="3775869"/>
                <a:ext cx="3646831" cy="26584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06BF4A4-19E8-7E05-BCDD-7DA305C8DCC2}"/>
              </a:ext>
            </a:extLst>
          </p:cNvPr>
          <p:cNvSpPr/>
          <p:nvPr/>
        </p:nvSpPr>
        <p:spPr>
          <a:xfrm>
            <a:off x="773697" y="-2519511"/>
            <a:ext cx="4681090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erver symbol">
                <a:extLst>
                  <a:ext uri="{FF2B5EF4-FFF2-40B4-BE49-F238E27FC236}">
                    <a16:creationId xmlns:a16="http://schemas.microsoft.com/office/drawing/2014/main" id="{64A717F7-B1E4-1CA5-8F19-D9F00DCB556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90170440"/>
                  </p:ext>
                </p:extLst>
              </p:nvPr>
            </p:nvGraphicFramePr>
            <p:xfrm>
              <a:off x="7481039" y="1596717"/>
              <a:ext cx="995025" cy="2688673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95025" cy="268867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9223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erver symbol">
                <a:extLst>
                  <a:ext uri="{FF2B5EF4-FFF2-40B4-BE49-F238E27FC236}">
                    <a16:creationId xmlns:a16="http://schemas.microsoft.com/office/drawing/2014/main" id="{64A717F7-B1E4-1CA5-8F19-D9F00DCB5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1039" y="1596717"/>
                <a:ext cx="995025" cy="2688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Checklist">
                <a:extLst>
                  <a:ext uri="{FF2B5EF4-FFF2-40B4-BE49-F238E27FC236}">
                    <a16:creationId xmlns:a16="http://schemas.microsoft.com/office/drawing/2014/main" id="{181C84D6-0056-9389-7E6C-E067DAC834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3626957"/>
                  </p:ext>
                </p:extLst>
              </p:nvPr>
            </p:nvGraphicFramePr>
            <p:xfrm>
              <a:off x="-2123647" y="2705853"/>
              <a:ext cx="1969566" cy="3282608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969566" cy="3282608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5429041" ay="324" az="-38635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40247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Checklist">
                <a:extLst>
                  <a:ext uri="{FF2B5EF4-FFF2-40B4-BE49-F238E27FC236}">
                    <a16:creationId xmlns:a16="http://schemas.microsoft.com/office/drawing/2014/main" id="{181C84D6-0056-9389-7E6C-E067DAC834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2123647" y="2705853"/>
                <a:ext cx="1969566" cy="32826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68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>
          <a:extLst>
            <a:ext uri="{FF2B5EF4-FFF2-40B4-BE49-F238E27FC236}">
              <a16:creationId xmlns:a16="http://schemas.microsoft.com/office/drawing/2014/main" id="{4368F813-9B14-8A8D-5BFA-3CFD4E26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pu">
                <a:extLst>
                  <a:ext uri="{FF2B5EF4-FFF2-40B4-BE49-F238E27FC236}">
                    <a16:creationId xmlns:a16="http://schemas.microsoft.com/office/drawing/2014/main" id="{B1EA252A-210A-7B51-C799-DE52994288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4869342"/>
                  </p:ext>
                </p:extLst>
              </p:nvPr>
            </p:nvGraphicFramePr>
            <p:xfrm>
              <a:off x="5640716" y="-567145"/>
              <a:ext cx="3136196" cy="31388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36196" cy="3138895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663383" ay="42716" az="-102489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pu">
                <a:extLst>
                  <a:ext uri="{FF2B5EF4-FFF2-40B4-BE49-F238E27FC236}">
                    <a16:creationId xmlns:a16="http://schemas.microsoft.com/office/drawing/2014/main" id="{B1EA252A-210A-7B51-C799-DE5299428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0716" y="-567145"/>
                <a:ext cx="3136196" cy="3138895"/>
              </a:xfrm>
              <a:prstGeom prst="rect">
                <a:avLst/>
              </a:prstGeom>
            </p:spPr>
          </p:pic>
        </mc:Fallback>
      </mc:AlternateContent>
      <p:cxnSp>
        <p:nvCxnSpPr>
          <p:cNvPr id="2284" name="Google Shape;2284;p46">
            <a:extLst>
              <a:ext uri="{FF2B5EF4-FFF2-40B4-BE49-F238E27FC236}">
                <a16:creationId xmlns:a16="http://schemas.microsoft.com/office/drawing/2014/main" id="{D3BA6A02-6D6A-E1EF-BECA-2481054EA9F0}"/>
              </a:ext>
            </a:extLst>
          </p:cNvPr>
          <p:cNvCxnSpPr>
            <a:cxnSpLocks/>
          </p:cNvCxnSpPr>
          <p:nvPr/>
        </p:nvCxnSpPr>
        <p:spPr>
          <a:xfrm flipH="1">
            <a:off x="4419600" y="4008195"/>
            <a:ext cx="344424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1D51C174-9C18-714C-AE02-790747A7C4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1513098"/>
                  </p:ext>
                </p:extLst>
              </p:nvPr>
            </p:nvGraphicFramePr>
            <p:xfrm>
              <a:off x="0" y="1927849"/>
              <a:ext cx="2682828" cy="26827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82828" cy="2682764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42" ay="3167" az="54075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1D51C174-9C18-714C-AE02-790747A7C4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927849"/>
                <a:ext cx="2682828" cy="2682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pu">
                <a:extLst>
                  <a:ext uri="{FF2B5EF4-FFF2-40B4-BE49-F238E27FC236}">
                    <a16:creationId xmlns:a16="http://schemas.microsoft.com/office/drawing/2014/main" id="{9B067B5B-DD16-C573-BBDE-092CFC8C38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396969"/>
                  </p:ext>
                </p:extLst>
              </p:nvPr>
            </p:nvGraphicFramePr>
            <p:xfrm>
              <a:off x="-432206" y="-153328"/>
              <a:ext cx="3821560" cy="13581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21560" cy="1358193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07247" ay="2788720" az="100705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pu">
                <a:extLst>
                  <a:ext uri="{FF2B5EF4-FFF2-40B4-BE49-F238E27FC236}">
                    <a16:creationId xmlns:a16="http://schemas.microsoft.com/office/drawing/2014/main" id="{9B067B5B-DD16-C573-BBDE-092CFC8C38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32206" y="-153328"/>
                <a:ext cx="3821560" cy="1358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pu">
                <a:extLst>
                  <a:ext uri="{FF2B5EF4-FFF2-40B4-BE49-F238E27FC236}">
                    <a16:creationId xmlns:a16="http://schemas.microsoft.com/office/drawing/2014/main" id="{51F21ADD-D780-06F3-8FEA-063AF2C77C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3391407"/>
                  </p:ext>
                </p:extLst>
              </p:nvPr>
            </p:nvGraphicFramePr>
            <p:xfrm>
              <a:off x="4962825" y="4298998"/>
              <a:ext cx="4010163" cy="28035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10163" cy="280358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401" ay="-3529024" az="1072783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06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pu">
                <a:extLst>
                  <a:ext uri="{FF2B5EF4-FFF2-40B4-BE49-F238E27FC236}">
                    <a16:creationId xmlns:a16="http://schemas.microsoft.com/office/drawing/2014/main" id="{51F21ADD-D780-06F3-8FEA-063AF2C77C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62825" y="4298998"/>
                <a:ext cx="4010163" cy="28035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541EB6D-4A94-13D4-BA5D-C625018F8C8E}"/>
              </a:ext>
            </a:extLst>
          </p:cNvPr>
          <p:cNvSpPr/>
          <p:nvPr/>
        </p:nvSpPr>
        <p:spPr>
          <a:xfrm>
            <a:off x="4305320" y="1506719"/>
            <a:ext cx="3672800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" pitchFamily="2" charset="0"/>
              </a:rPr>
              <a:t>Q&amp;A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erver symbol">
                <a:extLst>
                  <a:ext uri="{FF2B5EF4-FFF2-40B4-BE49-F238E27FC236}">
                    <a16:creationId xmlns:a16="http://schemas.microsoft.com/office/drawing/2014/main" id="{40DDC4FF-C29B-ACC4-44C8-7A494F15AA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8865249"/>
                  </p:ext>
                </p:extLst>
              </p:nvPr>
            </p:nvGraphicFramePr>
            <p:xfrm>
              <a:off x="-1753481" y="1994220"/>
              <a:ext cx="1451835" cy="26163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51835" cy="2616393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7357287" ay="-4921915" az="-737246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9223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erver symbol">
                <a:extLst>
                  <a:ext uri="{FF2B5EF4-FFF2-40B4-BE49-F238E27FC236}">
                    <a16:creationId xmlns:a16="http://schemas.microsoft.com/office/drawing/2014/main" id="{40DDC4FF-C29B-ACC4-44C8-7A494F15A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753481" y="1994220"/>
                <a:ext cx="1451835" cy="2616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obot head">
                <a:extLst>
                  <a:ext uri="{FF2B5EF4-FFF2-40B4-BE49-F238E27FC236}">
                    <a16:creationId xmlns:a16="http://schemas.microsoft.com/office/drawing/2014/main" id="{BDF04F08-14E4-ECC4-2FA4-390B39F9A4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2708203"/>
                  </p:ext>
                </p:extLst>
              </p:nvPr>
            </p:nvGraphicFramePr>
            <p:xfrm>
              <a:off x="-1424042" y="3812680"/>
              <a:ext cx="911268" cy="125299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911268" cy="1252994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-1535861" ay="4606179" az="-150013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841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obot head">
                <a:extLst>
                  <a:ext uri="{FF2B5EF4-FFF2-40B4-BE49-F238E27FC236}">
                    <a16:creationId xmlns:a16="http://schemas.microsoft.com/office/drawing/2014/main" id="{BDF04F08-14E4-ECC4-2FA4-390B39F9A4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424042" y="3812680"/>
                <a:ext cx="911268" cy="1252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agnifying Glass">
                <a:extLst>
                  <a:ext uri="{FF2B5EF4-FFF2-40B4-BE49-F238E27FC236}">
                    <a16:creationId xmlns:a16="http://schemas.microsoft.com/office/drawing/2014/main" id="{3189D4C3-6D99-EFA0-FD80-D74995A6E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7534203"/>
                  </p:ext>
                </p:extLst>
              </p:nvPr>
            </p:nvGraphicFramePr>
            <p:xfrm rot="16200000">
              <a:off x="8418830" y="1777316"/>
              <a:ext cx="3645225" cy="1189695"/>
            </p:xfrm>
            <a:graphic>
              <a:graphicData uri="http://schemas.microsoft.com/office/drawing/2017/model3d">
                <am3d:model3d r:embed="rId12">
                  <am3d:spPr>
                    <a:xfrm rot="16200000">
                      <a:off x="0" y="0"/>
                      <a:ext cx="3645225" cy="1189695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513381" ay="269088" az="1001337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agnifying Glass">
                <a:extLst>
                  <a:ext uri="{FF2B5EF4-FFF2-40B4-BE49-F238E27FC236}">
                    <a16:creationId xmlns:a16="http://schemas.microsoft.com/office/drawing/2014/main" id="{3189D4C3-6D99-EFA0-FD80-D74995A6E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6200000">
                <a:off x="8418830" y="1777316"/>
                <a:ext cx="3645225" cy="11896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528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4">
          <a:extLst>
            <a:ext uri="{FF2B5EF4-FFF2-40B4-BE49-F238E27FC236}">
              <a16:creationId xmlns:a16="http://schemas.microsoft.com/office/drawing/2014/main" id="{16192F5F-6DD5-BD1A-977D-E0C53CEFB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51">
            <a:extLst>
              <a:ext uri="{FF2B5EF4-FFF2-40B4-BE49-F238E27FC236}">
                <a16:creationId xmlns:a16="http://schemas.microsoft.com/office/drawing/2014/main" id="{39952245-F67D-3A94-8479-F0D89131B5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159" y="263032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Oswald" panose="00000500000000000000" pitchFamily="2" charset="0"/>
              </a:rPr>
              <a:t>REFRENCES</a:t>
            </a:r>
            <a:endParaRPr b="1" dirty="0">
              <a:latin typeface="Oswald" panose="00000500000000000000" pitchFamily="2" charset="0"/>
            </a:endParaRPr>
          </a:p>
        </p:txBody>
      </p:sp>
      <p:sp>
        <p:nvSpPr>
          <p:cNvPr id="2746" name="Google Shape;2746;p51">
            <a:extLst>
              <a:ext uri="{FF2B5EF4-FFF2-40B4-BE49-F238E27FC236}">
                <a16:creationId xmlns:a16="http://schemas.microsoft.com/office/drawing/2014/main" id="{D6E1386C-6C10-29E2-797C-F9CE9843B0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4430" y="751039"/>
            <a:ext cx="7992993" cy="333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Ishaq, K., &amp; Bibi, S. (2023). IoT based smart attendance system using RFID: A systematic literature review.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arXiv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preprint arXiv:2308.02591.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  <a:hlinkClick r:id="rId3"/>
              </a:rPr>
              <a:t>https://arxiv.org/abs/2308.02591v1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Samaddar, R., Rajarshi, A., Kumar, A., &amp; Singh, S. (2023). IoT &amp; cloud-based smart attendance management system using RFID. International Research Journal on Advanced Science Hub (IRJASH), 5(3), 111–118.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  <a:hlinkClick r:id="rId4"/>
              </a:rPr>
              <a:t>https://rspsciencehub.com/index.php/journal/article/view/633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Shinde, S. (2024). Case study on RFID-based cashless systems in university campuses and their implementation challenges. International Journal of Ingenious Research, Invention and Development, 3(2), 122–123.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  <a:hlinkClick r:id="rId5"/>
              </a:rPr>
              <a:t>https://doi.org/10.5281/zenodo.11066231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Yadav, S., &amp; Dalvi, S. (2023). RFID, GSM, and IoT-based secure college ID for attendance, payment, and door access. International Journal of Emerging Trends in Engineering and Applied Sciences, 13(5), 202–206.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pu">
                <a:extLst>
                  <a:ext uri="{FF2B5EF4-FFF2-40B4-BE49-F238E27FC236}">
                    <a16:creationId xmlns:a16="http://schemas.microsoft.com/office/drawing/2014/main" id="{CB0D08AA-75DA-FE66-64CB-D37366BDF9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9947526"/>
                  </p:ext>
                </p:extLst>
              </p:nvPr>
            </p:nvGraphicFramePr>
            <p:xfrm>
              <a:off x="7749540" y="3832860"/>
              <a:ext cx="1227681" cy="122765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27681" cy="1227652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42" ay="3167" az="540752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59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pu">
                <a:extLst>
                  <a:ext uri="{FF2B5EF4-FFF2-40B4-BE49-F238E27FC236}">
                    <a16:creationId xmlns:a16="http://schemas.microsoft.com/office/drawing/2014/main" id="{CB0D08AA-75DA-FE66-64CB-D37366BDF9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9540" y="3832860"/>
                <a:ext cx="1227681" cy="1227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agnifying Glass">
                <a:extLst>
                  <a:ext uri="{FF2B5EF4-FFF2-40B4-BE49-F238E27FC236}">
                    <a16:creationId xmlns:a16="http://schemas.microsoft.com/office/drawing/2014/main" id="{8F6CE401-9E88-7A65-C95A-F7B4CA7548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7175683"/>
                  </p:ext>
                </p:extLst>
              </p:nvPr>
            </p:nvGraphicFramePr>
            <p:xfrm rot="16200000">
              <a:off x="4105094" y="3651443"/>
              <a:ext cx="1348970" cy="1337481"/>
            </p:xfrm>
            <a:graphic>
              <a:graphicData uri="http://schemas.microsoft.com/office/drawing/2017/model3d">
                <am3d:model3d r:embed="rId8">
                  <am3d:spPr>
                    <a:xfrm rot="16200000">
                      <a:off x="0" y="0"/>
                      <a:ext cx="1348970" cy="1337481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859241" ay="-451941" az="814297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9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agnifying Glass">
                <a:extLst>
                  <a:ext uri="{FF2B5EF4-FFF2-40B4-BE49-F238E27FC236}">
                    <a16:creationId xmlns:a16="http://schemas.microsoft.com/office/drawing/2014/main" id="{8F6CE401-9E88-7A65-C95A-F7B4CA7548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4105094" y="3651443"/>
                <a:ext cx="1348970" cy="1337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Robot head">
                <a:extLst>
                  <a:ext uri="{FF2B5EF4-FFF2-40B4-BE49-F238E27FC236}">
                    <a16:creationId xmlns:a16="http://schemas.microsoft.com/office/drawing/2014/main" id="{45CFE9D0-A079-20F5-06C3-D9E4F3E2C6B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96923998"/>
                  </p:ext>
                </p:extLst>
              </p:nvPr>
            </p:nvGraphicFramePr>
            <p:xfrm>
              <a:off x="684430" y="3566826"/>
              <a:ext cx="1227681" cy="142784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227681" cy="1427843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841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Robot head">
                <a:extLst>
                  <a:ext uri="{FF2B5EF4-FFF2-40B4-BE49-F238E27FC236}">
                    <a16:creationId xmlns:a16="http://schemas.microsoft.com/office/drawing/2014/main" id="{45CFE9D0-A079-20F5-06C3-D9E4F3E2C6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4430" y="3566826"/>
                <a:ext cx="1227681" cy="1427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obot head">
                <a:extLst>
                  <a:ext uri="{FF2B5EF4-FFF2-40B4-BE49-F238E27FC236}">
                    <a16:creationId xmlns:a16="http://schemas.microsoft.com/office/drawing/2014/main" id="{8305A6C1-1E31-3161-4109-7091773017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420057"/>
                  </p:ext>
                </p:extLst>
              </p:nvPr>
            </p:nvGraphicFramePr>
            <p:xfrm>
              <a:off x="-1974836" y="1305044"/>
              <a:ext cx="1808839" cy="186596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808839" cy="1865961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9618976" ay="-710102" az="-1054822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8751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obot head">
                <a:extLst>
                  <a:ext uri="{FF2B5EF4-FFF2-40B4-BE49-F238E27FC236}">
                    <a16:creationId xmlns:a16="http://schemas.microsoft.com/office/drawing/2014/main" id="{8305A6C1-1E31-3161-4109-7091773017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974836" y="1305044"/>
                <a:ext cx="1808839" cy="18659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109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>
          <a:extLst>
            <a:ext uri="{FF2B5EF4-FFF2-40B4-BE49-F238E27FC236}">
              <a16:creationId xmlns:a16="http://schemas.microsoft.com/office/drawing/2014/main" id="{081CCA92-B8E6-25B7-CCC1-E1247A43A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4" name="Google Shape;2284;p46">
            <a:extLst>
              <a:ext uri="{FF2B5EF4-FFF2-40B4-BE49-F238E27FC236}">
                <a16:creationId xmlns:a16="http://schemas.microsoft.com/office/drawing/2014/main" id="{D9D6402B-9C04-C689-F62B-7E0448215649}"/>
              </a:ext>
            </a:extLst>
          </p:cNvPr>
          <p:cNvCxnSpPr/>
          <p:nvPr/>
        </p:nvCxnSpPr>
        <p:spPr>
          <a:xfrm rot="10800000">
            <a:off x="6534475" y="4152975"/>
            <a:ext cx="1896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F1873-8180-C281-530A-FEC26BD5161F}"/>
              </a:ext>
            </a:extLst>
          </p:cNvPr>
          <p:cNvSpPr txBox="1"/>
          <p:nvPr/>
        </p:nvSpPr>
        <p:spPr>
          <a:xfrm>
            <a:off x="3420534" y="3826933"/>
            <a:ext cx="3397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Oswald" panose="00000500000000000000" pitchFamily="2" charset="0"/>
              </a:rPr>
              <a:t>Hossam Mohamed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Oswald" panose="00000500000000000000" pitchFamily="2" charset="0"/>
              </a:rPr>
              <a:t>213885 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Oswald" panose="00000500000000000000" pitchFamily="2" charset="0"/>
              </a:rPr>
              <a:t>Faculty Of Computer Science 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Oswald" panose="00000500000000000000" pitchFamily="2" charset="0"/>
              </a:rPr>
              <a:t>Software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38CD5-33A2-A3AE-E824-6E054B9A0515}"/>
              </a:ext>
            </a:extLst>
          </p:cNvPr>
          <p:cNvSpPr/>
          <p:nvPr/>
        </p:nvSpPr>
        <p:spPr>
          <a:xfrm>
            <a:off x="1710014" y="1450611"/>
            <a:ext cx="552587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dirty="0">
                <a:ln w="3810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Oswald" pitchFamily="2" charset="0"/>
              </a:rP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33313235-744F-4095-F8CF-CB67CC94C3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7534203"/>
                  </p:ext>
                </p:extLst>
              </p:nvPr>
            </p:nvGraphicFramePr>
            <p:xfrm rot="16200000">
              <a:off x="8418830" y="1777316"/>
              <a:ext cx="3645225" cy="118969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645225" cy="1189695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513381" ay="269088" az="1001337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33313235-744F-4095-F8CF-CB67CC94C3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8418830" y="1777316"/>
                <a:ext cx="3645225" cy="1189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pu">
                <a:extLst>
                  <a:ext uri="{FF2B5EF4-FFF2-40B4-BE49-F238E27FC236}">
                    <a16:creationId xmlns:a16="http://schemas.microsoft.com/office/drawing/2014/main" id="{45BF6AB0-7E1C-253E-9B02-08860EF81D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3278770"/>
                  </p:ext>
                </p:extLst>
              </p:nvPr>
            </p:nvGraphicFramePr>
            <p:xfrm>
              <a:off x="9144000" y="4035022"/>
              <a:ext cx="1758623" cy="135858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58623" cy="1358586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229504" ay="-707769" az="1015587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597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pu">
                <a:extLst>
                  <a:ext uri="{FF2B5EF4-FFF2-40B4-BE49-F238E27FC236}">
                    <a16:creationId xmlns:a16="http://schemas.microsoft.com/office/drawing/2014/main" id="{45BF6AB0-7E1C-253E-9B02-08860EF81D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4000" y="4035022"/>
                <a:ext cx="1758623" cy="1358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obot head">
                <a:extLst>
                  <a:ext uri="{FF2B5EF4-FFF2-40B4-BE49-F238E27FC236}">
                    <a16:creationId xmlns:a16="http://schemas.microsoft.com/office/drawing/2014/main" id="{480D1B1B-7198-460D-C6FA-34144A836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204316"/>
                  </p:ext>
                </p:extLst>
              </p:nvPr>
            </p:nvGraphicFramePr>
            <p:xfrm>
              <a:off x="53496" y="1017489"/>
              <a:ext cx="1656518" cy="190404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56518" cy="1904043"/>
                    </a:xfrm>
                    <a:prstGeom prst="rect">
                      <a:avLst/>
                    </a:prstGeom>
                  </am3d:spPr>
                  <am3d:camera>
                    <am3d:pos x="0" y="0" z="71184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70740" d="1000000"/>
                    <am3d:preTrans dx="0" dy="-18000000" dz="1835413"/>
                    <am3d:scale>
                      <am3d:sx n="1000000" d="1000000"/>
                      <am3d:sy n="1000000" d="1000000"/>
                      <am3d:sz n="1000000" d="1000000"/>
                    </am3d:scale>
                    <am3d:rot ax="605693" ay="2765773" az="43858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8751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obot head">
                <a:extLst>
                  <a:ext uri="{FF2B5EF4-FFF2-40B4-BE49-F238E27FC236}">
                    <a16:creationId xmlns:a16="http://schemas.microsoft.com/office/drawing/2014/main" id="{480D1B1B-7198-460D-C6FA-34144A836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96" y="1017489"/>
                <a:ext cx="1656518" cy="19040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357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>
          <a:extLst>
            <a:ext uri="{FF2B5EF4-FFF2-40B4-BE49-F238E27FC236}">
              <a16:creationId xmlns:a16="http://schemas.microsoft.com/office/drawing/2014/main" id="{2FFF7E54-C46F-2A70-485E-CA1ABC690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>
            <a:extLst>
              <a:ext uri="{FF2B5EF4-FFF2-40B4-BE49-F238E27FC236}">
                <a16:creationId xmlns:a16="http://schemas.microsoft.com/office/drawing/2014/main" id="{3472DFB4-4868-B309-EE9F-0E526A562F08}"/>
              </a:ext>
            </a:extLst>
          </p:cNvPr>
          <p:cNvSpPr/>
          <p:nvPr/>
        </p:nvSpPr>
        <p:spPr>
          <a:xfrm>
            <a:off x="570600" y="1210350"/>
            <a:ext cx="8002800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0">
            <a:extLst>
              <a:ext uri="{FF2B5EF4-FFF2-40B4-BE49-F238E27FC236}">
                <a16:creationId xmlns:a16="http://schemas.microsoft.com/office/drawing/2014/main" id="{6490199D-5C9A-6EB1-5C67-B4E702DB5B5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36533" y="1382655"/>
            <a:ext cx="3860800" cy="29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Oswald" panose="00000500000000000000" pitchFamily="2" charset="0"/>
              </a:rPr>
              <a:t>Radio Frequency Identification </a:t>
            </a:r>
            <a:r>
              <a:rPr lang="en-US" sz="2400" dirty="0">
                <a:latin typeface="Oswald" panose="00000500000000000000" pitchFamily="2" charset="0"/>
              </a:rPr>
              <a:t>(RFID) uses electromagnetic fields to identify and track tags attached to objects automatically. These tags contain electronically stored information that can be read by RFID readers.</a:t>
            </a:r>
            <a:endParaRPr sz="1050" dirty="0">
              <a:latin typeface="Oswald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90A14-9C3F-25F1-5C4B-20AB7400AA88}"/>
              </a:ext>
            </a:extLst>
          </p:cNvPr>
          <p:cNvSpPr txBox="1"/>
          <p:nvPr/>
        </p:nvSpPr>
        <p:spPr>
          <a:xfrm>
            <a:off x="570600" y="234674"/>
            <a:ext cx="57604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What is </a:t>
            </a:r>
            <a:r>
              <a:rPr lang="en-US" sz="4000" dirty="0">
                <a:solidFill>
                  <a:schemeClr val="accent1"/>
                </a:solidFill>
                <a:latin typeface="Oswald" panose="00000500000000000000" pitchFamily="2" charset="0"/>
              </a:rPr>
              <a:t>RFID</a:t>
            </a:r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dirty="0">
                <a:solidFill>
                  <a:schemeClr val="accent1"/>
                </a:solidFill>
                <a:latin typeface="Oswald" panose="00000500000000000000" pitchFamily="2" charset="0"/>
              </a:rPr>
              <a:t>Technology</a:t>
            </a:r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F676A5-6951-3C59-A329-D8F89E20101A}"/>
              </a:ext>
            </a:extLst>
          </p:cNvPr>
          <p:cNvSpPr txBox="1"/>
          <p:nvPr/>
        </p:nvSpPr>
        <p:spPr>
          <a:xfrm>
            <a:off x="3651957" y="5143500"/>
            <a:ext cx="482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Oswald" panose="00000500000000000000" pitchFamily="2" charset="0"/>
              </a:rPr>
              <a:t>Advantages </a:t>
            </a:r>
            <a:r>
              <a:rPr lang="en-US" sz="1800" b="1" dirty="0">
                <a:solidFill>
                  <a:schemeClr val="accent1"/>
                </a:solidFill>
                <a:latin typeface="Oswald" panose="00000500000000000000" pitchFamily="2" charset="0"/>
              </a:rPr>
              <a:t>in</a:t>
            </a:r>
            <a:r>
              <a:rPr lang="en-US" sz="1800" b="1" dirty="0">
                <a:solidFill>
                  <a:schemeClr val="tx1"/>
                </a:solidFill>
                <a:latin typeface="Oswald" panose="00000500000000000000" pitchFamily="2" charset="0"/>
              </a:rPr>
              <a:t> Educational Institutions</a:t>
            </a:r>
            <a:r>
              <a:rPr lang="en-US" sz="1800" dirty="0">
                <a:solidFill>
                  <a:schemeClr val="tx1"/>
                </a:solidFill>
                <a:latin typeface="Oswald" panose="00000500000000000000" pitchFamily="2" charset="0"/>
              </a:rPr>
              <a:t>:</a:t>
            </a:r>
          </a:p>
        </p:txBody>
      </p:sp>
      <p:pic>
        <p:nvPicPr>
          <p:cNvPr id="18" name="Graphic 17" descr="Medal with solid fill">
            <a:extLst>
              <a:ext uri="{FF2B5EF4-FFF2-40B4-BE49-F238E27FC236}">
                <a16:creationId xmlns:a16="http://schemas.microsoft.com/office/drawing/2014/main" id="{E1D21827-3F60-DBD9-DF50-4322189B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400173" y="543806"/>
            <a:ext cx="2575526" cy="25755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C37A81-3C67-9693-C684-D6DD51C40DC2}"/>
              </a:ext>
            </a:extLst>
          </p:cNvPr>
          <p:cNvSpPr txBox="1"/>
          <p:nvPr/>
        </p:nvSpPr>
        <p:spPr>
          <a:xfrm>
            <a:off x="9202755" y="3477946"/>
            <a:ext cx="59210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swald" panose="00000500000000000000" pitchFamily="2" charset="0"/>
              </a:rPr>
              <a:t>Automated Attendance Tracking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: Reduces human error and manual labor.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swald" panose="00000500000000000000" pitchFamily="2" charset="0"/>
              </a:rPr>
              <a:t>Enhanced Security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: Provides a secure method for tracking attendance and payments.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swald" panose="00000500000000000000" pitchFamily="2" charset="0"/>
              </a:rPr>
              <a:t>Increased Efficiency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: Streamlines administrative processes, allowing staff to focus on other important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swald" panose="00000500000000000000" pitchFamily="2" charset="0"/>
              </a:rPr>
              <a:t>Data Accuracy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swald" panose="00000500000000000000" pitchFamily="2" charset="0"/>
              </a:rPr>
              <a:t>: Minimizes errors and improves the reliability of student data.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F26B953D-4202-8157-1392-B31640CF40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5925143"/>
                  </p:ext>
                </p:extLst>
              </p:nvPr>
            </p:nvGraphicFramePr>
            <p:xfrm>
              <a:off x="1002959" y="1328967"/>
              <a:ext cx="2700117" cy="26972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00117" cy="2697275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196" ay="84099" az="54075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F26B953D-4202-8157-1392-B31640CF40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959" y="1328967"/>
                <a:ext cx="2700117" cy="2697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pu">
                <a:extLst>
                  <a:ext uri="{FF2B5EF4-FFF2-40B4-BE49-F238E27FC236}">
                    <a16:creationId xmlns:a16="http://schemas.microsoft.com/office/drawing/2014/main" id="{96725176-7285-EAF3-8A06-F5FCAC905E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8087463"/>
                  </p:ext>
                </p:extLst>
              </p:nvPr>
            </p:nvGraphicFramePr>
            <p:xfrm>
              <a:off x="1002959" y="1328967"/>
              <a:ext cx="2700117" cy="26972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00117" cy="2697275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196" ay="84099" az="54075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63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pu">
                <a:extLst>
                  <a:ext uri="{FF2B5EF4-FFF2-40B4-BE49-F238E27FC236}">
                    <a16:creationId xmlns:a16="http://schemas.microsoft.com/office/drawing/2014/main" id="{96725176-7285-EAF3-8A06-F5FCAC905E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959" y="1328967"/>
                <a:ext cx="2700117" cy="2697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167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5"/>
          <p:cNvGrpSpPr/>
          <p:nvPr/>
        </p:nvGrpSpPr>
        <p:grpSpPr>
          <a:xfrm rot="5400000">
            <a:off x="6657806" y="2004329"/>
            <a:ext cx="2029371" cy="4383847"/>
            <a:chOff x="7350442" y="2608992"/>
            <a:chExt cx="777239" cy="1673160"/>
          </a:xfrm>
        </p:grpSpPr>
        <p:sp>
          <p:nvSpPr>
            <p:cNvPr id="352" name="Google Shape;352;p35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5"/>
          <p:cNvSpPr txBox="1">
            <a:spLocks noGrp="1"/>
          </p:cNvSpPr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Project </a:t>
            </a:r>
            <a:r>
              <a:rPr lang="en-US" sz="3200" b="1" dirty="0">
                <a:solidFill>
                  <a:schemeClr val="accent3"/>
                </a:solidFill>
              </a:rPr>
              <a:t>Motivation 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361" name="Google Shape;361;p35"/>
          <p:cNvSpPr txBox="1">
            <a:spLocks noGrp="1"/>
          </p:cNvSpPr>
          <p:nvPr>
            <p:ph type="body" idx="1"/>
          </p:nvPr>
        </p:nvSpPr>
        <p:spPr>
          <a:xfrm>
            <a:off x="1119999" y="1840617"/>
            <a:ext cx="4504895" cy="26732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Oswald" panose="00000500000000000000" pitchFamily="2" charset="0"/>
              </a:rPr>
              <a:t>Educational institutions are increasingly adopting automated systems to enhance operational efficiency, data accuracy, and student experience. In large university environments, traditional attendance tracking, and cash-based payment systems are not only time-consuming but also prone to errors, security risks, and scalability issues.</a:t>
            </a:r>
            <a:endParaRPr sz="1800" dirty="0">
              <a:latin typeface="Oswald" panose="000005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pu">
                <a:extLst>
                  <a:ext uri="{FF2B5EF4-FFF2-40B4-BE49-F238E27FC236}">
                    <a16:creationId xmlns:a16="http://schemas.microsoft.com/office/drawing/2014/main" id="{ABA7F012-DF28-341D-EF8D-CDC3C66D5E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9959014"/>
                  </p:ext>
                </p:extLst>
              </p:nvPr>
            </p:nvGraphicFramePr>
            <p:xfrm>
              <a:off x="5215700" y="600645"/>
              <a:ext cx="3969227" cy="277685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69227" cy="2776855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17740" ay="2857642" az="853343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pu">
                <a:extLst>
                  <a:ext uri="{FF2B5EF4-FFF2-40B4-BE49-F238E27FC236}">
                    <a16:creationId xmlns:a16="http://schemas.microsoft.com/office/drawing/2014/main" id="{ABA7F012-DF28-341D-EF8D-CDC3C66D5E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5700" y="600645"/>
                <a:ext cx="3969227" cy="2776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pu">
                <a:extLst>
                  <a:ext uri="{FF2B5EF4-FFF2-40B4-BE49-F238E27FC236}">
                    <a16:creationId xmlns:a16="http://schemas.microsoft.com/office/drawing/2014/main" id="{424EBFB0-193C-9BC8-0F24-450AE236D6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5935765"/>
                  </p:ext>
                </p:extLst>
              </p:nvPr>
            </p:nvGraphicFramePr>
            <p:xfrm>
              <a:off x="9447846" y="299640"/>
              <a:ext cx="3349344" cy="33576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49344" cy="3357686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935193" ay="128898" az="-99940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pu">
                <a:extLst>
                  <a:ext uri="{FF2B5EF4-FFF2-40B4-BE49-F238E27FC236}">
                    <a16:creationId xmlns:a16="http://schemas.microsoft.com/office/drawing/2014/main" id="{424EBFB0-193C-9BC8-0F24-450AE236D6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7846" y="299640"/>
                <a:ext cx="3349344" cy="33576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/>
          <p:nvPr/>
        </p:nvSpPr>
        <p:spPr>
          <a:xfrm>
            <a:off x="976652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6130063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3610352" y="3089900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4355190" y="3203515"/>
            <a:ext cx="1961061" cy="48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Manual</a:t>
            </a:r>
            <a:r>
              <a:rPr lang="en-US" sz="1400" dirty="0"/>
              <a:t> Attendance Tracking</a:t>
            </a:r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4195347" y="3721925"/>
            <a:ext cx="1534592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Prone to errors and lacks real-time updates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3817581" y="3326537"/>
            <a:ext cx="459348" cy="459392"/>
          </a:xfrm>
          <a:custGeom>
            <a:avLst/>
            <a:gdLst/>
            <a:ahLst/>
            <a:cxnLst/>
            <a:rect l="l" t="t" r="r" b="b"/>
            <a:pathLst>
              <a:path w="10485" h="10486" extrusionOk="0">
                <a:moveTo>
                  <a:pt x="6171" y="3087"/>
                </a:moveTo>
                <a:lnTo>
                  <a:pt x="6171" y="3688"/>
                </a:lnTo>
                <a:lnTo>
                  <a:pt x="6771" y="3688"/>
                </a:lnTo>
                <a:lnTo>
                  <a:pt x="6771" y="4315"/>
                </a:lnTo>
                <a:lnTo>
                  <a:pt x="7399" y="4315"/>
                </a:lnTo>
                <a:lnTo>
                  <a:pt x="7399" y="4943"/>
                </a:lnTo>
                <a:lnTo>
                  <a:pt x="6771" y="4943"/>
                </a:lnTo>
                <a:lnTo>
                  <a:pt x="6771" y="5572"/>
                </a:lnTo>
                <a:lnTo>
                  <a:pt x="7399" y="5572"/>
                </a:lnTo>
                <a:lnTo>
                  <a:pt x="7399" y="6171"/>
                </a:lnTo>
                <a:lnTo>
                  <a:pt x="6771" y="6171"/>
                </a:lnTo>
                <a:lnTo>
                  <a:pt x="6771" y="6800"/>
                </a:lnTo>
                <a:lnTo>
                  <a:pt x="6171" y="6800"/>
                </a:lnTo>
                <a:lnTo>
                  <a:pt x="6171" y="7401"/>
                </a:lnTo>
                <a:lnTo>
                  <a:pt x="5542" y="7401"/>
                </a:lnTo>
                <a:lnTo>
                  <a:pt x="5542" y="6800"/>
                </a:lnTo>
                <a:lnTo>
                  <a:pt x="4942" y="6800"/>
                </a:lnTo>
                <a:lnTo>
                  <a:pt x="4942" y="7401"/>
                </a:lnTo>
                <a:lnTo>
                  <a:pt x="4313" y="7401"/>
                </a:lnTo>
                <a:lnTo>
                  <a:pt x="4313" y="6800"/>
                </a:lnTo>
                <a:lnTo>
                  <a:pt x="3712" y="6800"/>
                </a:lnTo>
                <a:lnTo>
                  <a:pt x="3712" y="6171"/>
                </a:lnTo>
                <a:lnTo>
                  <a:pt x="3085" y="6171"/>
                </a:lnTo>
                <a:lnTo>
                  <a:pt x="3085" y="5544"/>
                </a:lnTo>
                <a:lnTo>
                  <a:pt x="3712" y="5544"/>
                </a:lnTo>
                <a:lnTo>
                  <a:pt x="3712" y="4916"/>
                </a:lnTo>
                <a:lnTo>
                  <a:pt x="3085" y="4916"/>
                </a:lnTo>
                <a:lnTo>
                  <a:pt x="3085" y="4315"/>
                </a:lnTo>
                <a:lnTo>
                  <a:pt x="3712" y="4315"/>
                </a:lnTo>
                <a:lnTo>
                  <a:pt x="3712" y="3688"/>
                </a:lnTo>
                <a:lnTo>
                  <a:pt x="4313" y="3688"/>
                </a:lnTo>
                <a:lnTo>
                  <a:pt x="4313" y="3087"/>
                </a:lnTo>
                <a:lnTo>
                  <a:pt x="4942" y="3087"/>
                </a:lnTo>
                <a:lnTo>
                  <a:pt x="4942" y="3688"/>
                </a:lnTo>
                <a:lnTo>
                  <a:pt x="5542" y="3688"/>
                </a:lnTo>
                <a:lnTo>
                  <a:pt x="5542" y="3087"/>
                </a:lnTo>
                <a:close/>
                <a:moveTo>
                  <a:pt x="1850" y="1"/>
                </a:moveTo>
                <a:cubicBezTo>
                  <a:pt x="1340" y="1"/>
                  <a:pt x="925" y="416"/>
                  <a:pt x="925" y="926"/>
                </a:cubicBezTo>
                <a:cubicBezTo>
                  <a:pt x="925" y="1461"/>
                  <a:pt x="1366" y="1852"/>
                  <a:pt x="1851" y="1852"/>
                </a:cubicBezTo>
                <a:cubicBezTo>
                  <a:pt x="1983" y="1852"/>
                  <a:pt x="2118" y="1823"/>
                  <a:pt x="2249" y="1760"/>
                </a:cubicBezTo>
                <a:lnTo>
                  <a:pt x="2883" y="2395"/>
                </a:lnTo>
                <a:cubicBezTo>
                  <a:pt x="1293" y="3713"/>
                  <a:pt x="1089" y="6063"/>
                  <a:pt x="2419" y="7631"/>
                </a:cubicBezTo>
                <a:cubicBezTo>
                  <a:pt x="2164" y="7886"/>
                  <a:pt x="1831" y="8219"/>
                  <a:pt x="1592" y="8457"/>
                </a:cubicBezTo>
                <a:cubicBezTo>
                  <a:pt x="1427" y="8367"/>
                  <a:pt x="1253" y="8326"/>
                  <a:pt x="1083" y="8326"/>
                </a:cubicBezTo>
                <a:cubicBezTo>
                  <a:pt x="519" y="8326"/>
                  <a:pt x="0" y="8777"/>
                  <a:pt x="0" y="9406"/>
                </a:cubicBezTo>
                <a:cubicBezTo>
                  <a:pt x="0" y="10002"/>
                  <a:pt x="484" y="10485"/>
                  <a:pt x="1079" y="10485"/>
                </a:cubicBezTo>
                <a:cubicBezTo>
                  <a:pt x="1897" y="10485"/>
                  <a:pt x="2416" y="9606"/>
                  <a:pt x="2029" y="8893"/>
                </a:cubicBezTo>
                <a:lnTo>
                  <a:pt x="2854" y="8067"/>
                </a:lnTo>
                <a:cubicBezTo>
                  <a:pt x="3549" y="8656"/>
                  <a:pt x="4396" y="8944"/>
                  <a:pt x="5239" y="8944"/>
                </a:cubicBezTo>
                <a:cubicBezTo>
                  <a:pt x="5881" y="8944"/>
                  <a:pt x="6520" y="8777"/>
                  <a:pt x="7087" y="8449"/>
                </a:cubicBezTo>
                <a:lnTo>
                  <a:pt x="7799" y="9162"/>
                </a:lnTo>
                <a:cubicBezTo>
                  <a:pt x="7506" y="9773"/>
                  <a:pt x="7954" y="10485"/>
                  <a:pt x="8633" y="10485"/>
                </a:cubicBezTo>
                <a:cubicBezTo>
                  <a:pt x="9143" y="10485"/>
                  <a:pt x="9560" y="10070"/>
                  <a:pt x="9560" y="9560"/>
                </a:cubicBezTo>
                <a:cubicBezTo>
                  <a:pt x="9560" y="9026"/>
                  <a:pt x="9118" y="8635"/>
                  <a:pt x="8632" y="8635"/>
                </a:cubicBezTo>
                <a:cubicBezTo>
                  <a:pt x="8500" y="8635"/>
                  <a:pt x="8365" y="8663"/>
                  <a:pt x="8235" y="8726"/>
                </a:cubicBezTo>
                <a:lnTo>
                  <a:pt x="7601" y="8092"/>
                </a:lnTo>
                <a:cubicBezTo>
                  <a:pt x="9191" y="6773"/>
                  <a:pt x="9395" y="4424"/>
                  <a:pt x="8067" y="2855"/>
                </a:cubicBezTo>
                <a:cubicBezTo>
                  <a:pt x="8861" y="2061"/>
                  <a:pt x="8150" y="2771"/>
                  <a:pt x="8892" y="2029"/>
                </a:cubicBezTo>
                <a:cubicBezTo>
                  <a:pt x="9057" y="2119"/>
                  <a:pt x="9232" y="2160"/>
                  <a:pt x="9402" y="2160"/>
                </a:cubicBezTo>
                <a:cubicBezTo>
                  <a:pt x="9966" y="2160"/>
                  <a:pt x="10485" y="1710"/>
                  <a:pt x="10485" y="1081"/>
                </a:cubicBezTo>
                <a:cubicBezTo>
                  <a:pt x="10485" y="486"/>
                  <a:pt x="10000" y="1"/>
                  <a:pt x="9405" y="1"/>
                </a:cubicBezTo>
                <a:cubicBezTo>
                  <a:pt x="8587" y="1"/>
                  <a:pt x="8068" y="880"/>
                  <a:pt x="8456" y="1594"/>
                </a:cubicBezTo>
                <a:cubicBezTo>
                  <a:pt x="7722" y="2328"/>
                  <a:pt x="8422" y="1626"/>
                  <a:pt x="7630" y="2419"/>
                </a:cubicBezTo>
                <a:cubicBezTo>
                  <a:pt x="6935" y="1831"/>
                  <a:pt x="6087" y="1543"/>
                  <a:pt x="5243" y="1543"/>
                </a:cubicBezTo>
                <a:cubicBezTo>
                  <a:pt x="4602" y="1543"/>
                  <a:pt x="3964" y="1709"/>
                  <a:pt x="3397" y="2037"/>
                </a:cubicBezTo>
                <a:lnTo>
                  <a:pt x="2685" y="1324"/>
                </a:lnTo>
                <a:cubicBezTo>
                  <a:pt x="2978" y="715"/>
                  <a:pt x="2530" y="1"/>
                  <a:pt x="18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" name="Google Shape;424;p37"/>
          <p:cNvGrpSpPr/>
          <p:nvPr/>
        </p:nvGrpSpPr>
        <p:grpSpPr>
          <a:xfrm rot="-5400000">
            <a:off x="681702" y="-823119"/>
            <a:ext cx="1182802" cy="2546215"/>
            <a:chOff x="7350442" y="2608992"/>
            <a:chExt cx="777239" cy="1673160"/>
          </a:xfrm>
        </p:grpSpPr>
        <p:sp>
          <p:nvSpPr>
            <p:cNvPr id="425" name="Google Shape;425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7"/>
          <p:cNvGrpSpPr/>
          <p:nvPr/>
        </p:nvGrpSpPr>
        <p:grpSpPr>
          <a:xfrm rot="5400000" flipH="1">
            <a:off x="7363145" y="-827538"/>
            <a:ext cx="1182802" cy="2555083"/>
            <a:chOff x="7350442" y="2608992"/>
            <a:chExt cx="777239" cy="1673160"/>
          </a:xfrm>
        </p:grpSpPr>
        <p:sp>
          <p:nvSpPr>
            <p:cNvPr id="434" name="Google Shape;434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37"/>
          <p:cNvSpPr txBox="1">
            <a:spLocks noGrp="1"/>
          </p:cNvSpPr>
          <p:nvPr>
            <p:ph type="title" idx="8"/>
          </p:nvPr>
        </p:nvSpPr>
        <p:spPr>
          <a:xfrm>
            <a:off x="6927550" y="1551286"/>
            <a:ext cx="1555162" cy="414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Lack of Financial Guidance</a:t>
            </a:r>
            <a:endParaRPr sz="1600" dirty="0"/>
          </a:p>
        </p:txBody>
      </p:sp>
      <p:sp>
        <p:nvSpPr>
          <p:cNvPr id="443" name="Google Shape;443;p37"/>
          <p:cNvSpPr txBox="1">
            <a:spLocks noGrp="1"/>
          </p:cNvSpPr>
          <p:nvPr>
            <p:ph type="title" idx="4"/>
          </p:nvPr>
        </p:nvSpPr>
        <p:spPr>
          <a:xfrm>
            <a:off x="4089327" y="1630233"/>
            <a:ext cx="1855764" cy="3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High Administrative Costs</a:t>
            </a:r>
            <a:endParaRPr sz="1600" dirty="0"/>
          </a:p>
        </p:txBody>
      </p:sp>
      <p:sp>
        <p:nvSpPr>
          <p:cNvPr id="444" name="Google Shape;444;p37"/>
          <p:cNvSpPr txBox="1">
            <a:spLocks noGrp="1"/>
          </p:cNvSpPr>
          <p:nvPr>
            <p:ph type="subTitle" idx="5"/>
          </p:nvPr>
        </p:nvSpPr>
        <p:spPr>
          <a:xfrm>
            <a:off x="3895608" y="2222647"/>
            <a:ext cx="1915944" cy="4661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Manual processes increase operational expenses.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45" name="Google Shape;445;p37"/>
          <p:cNvSpPr txBox="1">
            <a:spLocks noGrp="1"/>
          </p:cNvSpPr>
          <p:nvPr>
            <p:ph type="title" idx="6"/>
          </p:nvPr>
        </p:nvSpPr>
        <p:spPr>
          <a:xfrm>
            <a:off x="1774202" y="1599224"/>
            <a:ext cx="151845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Limited Parental Oversight</a:t>
            </a:r>
          </a:p>
        </p:txBody>
      </p:sp>
      <p:sp>
        <p:nvSpPr>
          <p:cNvPr id="446" name="Google Shape;446;p37"/>
          <p:cNvSpPr txBox="1">
            <a:spLocks noGrp="1"/>
          </p:cNvSpPr>
          <p:nvPr>
            <p:ph type="subTitle" idx="9"/>
          </p:nvPr>
        </p:nvSpPr>
        <p:spPr>
          <a:xfrm>
            <a:off x="6846459" y="2145136"/>
            <a:ext cx="1403316" cy="591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Students lack budgeting and spending guidance.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13"/>
          </p:nvPr>
        </p:nvSpPr>
        <p:spPr>
          <a:xfrm>
            <a:off x="6927674" y="3329974"/>
            <a:ext cx="1976701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Inadequate Data for Service Optimization</a:t>
            </a:r>
            <a:endParaRPr sz="18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r>
              <a:rPr lang="en" dirty="0">
                <a:solidFill>
                  <a:schemeClr val="accent3"/>
                </a:solidFill>
              </a:rPr>
              <a:t>Statement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" name="Google Shape;449;p37"/>
          <p:cNvSpPr txBox="1">
            <a:spLocks noGrp="1"/>
          </p:cNvSpPr>
          <p:nvPr>
            <p:ph type="title" idx="2"/>
          </p:nvPr>
        </p:nvSpPr>
        <p:spPr>
          <a:xfrm>
            <a:off x="1540335" y="3227172"/>
            <a:ext cx="1881865" cy="48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Cash-Based Transactions</a:t>
            </a:r>
            <a:endParaRPr sz="1800" dirty="0"/>
          </a:p>
        </p:txBody>
      </p:sp>
      <p:sp>
        <p:nvSpPr>
          <p:cNvPr id="450" name="Google Shape;450;p37"/>
          <p:cNvSpPr txBox="1">
            <a:spLocks noGrp="1"/>
          </p:cNvSpPr>
          <p:nvPr>
            <p:ph type="subTitle" idx="3"/>
          </p:nvPr>
        </p:nvSpPr>
        <p:spPr>
          <a:xfrm>
            <a:off x="1540335" y="3797832"/>
            <a:ext cx="1483076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Security risks and limited data insights.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7"/>
          </p:nvPr>
        </p:nvSpPr>
        <p:spPr>
          <a:xfrm>
            <a:off x="1116330" y="2128875"/>
            <a:ext cx="2036644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Parents lack real-time access to attendance and spending.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14"/>
          </p:nvPr>
        </p:nvSpPr>
        <p:spPr>
          <a:xfrm>
            <a:off x="6927550" y="3830527"/>
            <a:ext cx="1764138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Limited insights into student preferences.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453" name="Google Shape;453;p37"/>
          <p:cNvSpPr/>
          <p:nvPr/>
        </p:nvSpPr>
        <p:spPr>
          <a:xfrm>
            <a:off x="4006534" y="3515578"/>
            <a:ext cx="81398" cy="81354"/>
          </a:xfrm>
          <a:custGeom>
            <a:avLst/>
            <a:gdLst/>
            <a:ahLst/>
            <a:cxnLst/>
            <a:rect l="l" t="t" r="r" b="b"/>
            <a:pathLst>
              <a:path w="1858" h="1857" extrusionOk="0">
                <a:moveTo>
                  <a:pt x="1229" y="628"/>
                </a:moveTo>
                <a:lnTo>
                  <a:pt x="1229" y="1255"/>
                </a:lnTo>
                <a:lnTo>
                  <a:pt x="601" y="1255"/>
                </a:lnTo>
                <a:lnTo>
                  <a:pt x="601" y="628"/>
                </a:lnTo>
                <a:close/>
                <a:moveTo>
                  <a:pt x="0" y="0"/>
                </a:moveTo>
                <a:lnTo>
                  <a:pt x="0" y="1856"/>
                </a:lnTo>
                <a:lnTo>
                  <a:pt x="1858" y="1856"/>
                </a:lnTo>
                <a:lnTo>
                  <a:pt x="18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37"/>
          <p:cNvGrpSpPr/>
          <p:nvPr/>
        </p:nvGrpSpPr>
        <p:grpSpPr>
          <a:xfrm>
            <a:off x="983487" y="3393204"/>
            <a:ext cx="337060" cy="477866"/>
            <a:chOff x="5663302" y="1522010"/>
            <a:chExt cx="260057" cy="368667"/>
          </a:xfrm>
        </p:grpSpPr>
        <p:sp>
          <p:nvSpPr>
            <p:cNvPr id="455" name="Google Shape;455;p37"/>
            <p:cNvSpPr/>
            <p:nvPr/>
          </p:nvSpPr>
          <p:spPr>
            <a:xfrm>
              <a:off x="5728484" y="1760141"/>
              <a:ext cx="194802" cy="130536"/>
            </a:xfrm>
            <a:custGeom>
              <a:avLst/>
              <a:gdLst/>
              <a:ahLst/>
              <a:cxnLst/>
              <a:rect l="l" t="t" r="r" b="b"/>
              <a:pathLst>
                <a:path w="5544" h="3715" extrusionOk="0">
                  <a:moveTo>
                    <a:pt x="1" y="1"/>
                  </a:moveTo>
                  <a:lnTo>
                    <a:pt x="1" y="2570"/>
                  </a:lnTo>
                  <a:lnTo>
                    <a:pt x="759" y="3714"/>
                  </a:lnTo>
                  <a:lnTo>
                    <a:pt x="1858" y="3714"/>
                  </a:lnTo>
                  <a:lnTo>
                    <a:pt x="1858" y="2608"/>
                  </a:lnTo>
                  <a:lnTo>
                    <a:pt x="1229" y="1990"/>
                  </a:lnTo>
                  <a:lnTo>
                    <a:pt x="1229" y="628"/>
                  </a:lnTo>
                  <a:lnTo>
                    <a:pt x="1830" y="628"/>
                  </a:lnTo>
                  <a:lnTo>
                    <a:pt x="1830" y="1735"/>
                  </a:lnTo>
                  <a:lnTo>
                    <a:pt x="2458" y="2352"/>
                  </a:lnTo>
                  <a:lnTo>
                    <a:pt x="2458" y="3714"/>
                  </a:lnTo>
                  <a:lnTo>
                    <a:pt x="3087" y="3714"/>
                  </a:lnTo>
                  <a:lnTo>
                    <a:pt x="3087" y="2353"/>
                  </a:lnTo>
                  <a:lnTo>
                    <a:pt x="3714" y="1736"/>
                  </a:lnTo>
                  <a:lnTo>
                    <a:pt x="3714" y="628"/>
                  </a:lnTo>
                  <a:lnTo>
                    <a:pt x="4315" y="628"/>
                  </a:lnTo>
                  <a:lnTo>
                    <a:pt x="4315" y="1990"/>
                  </a:lnTo>
                  <a:lnTo>
                    <a:pt x="3714" y="2608"/>
                  </a:lnTo>
                  <a:lnTo>
                    <a:pt x="3714" y="3714"/>
                  </a:lnTo>
                  <a:lnTo>
                    <a:pt x="4785" y="3714"/>
                  </a:lnTo>
                  <a:lnTo>
                    <a:pt x="5544" y="2570"/>
                  </a:lnTo>
                  <a:lnTo>
                    <a:pt x="55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5728484" y="1554618"/>
              <a:ext cx="32643" cy="79797"/>
            </a:xfrm>
            <a:custGeom>
              <a:avLst/>
              <a:gdLst/>
              <a:ahLst/>
              <a:cxnLst/>
              <a:rect l="l" t="t" r="r" b="b"/>
              <a:pathLst>
                <a:path w="929" h="2271" extrusionOk="0">
                  <a:moveTo>
                    <a:pt x="464" y="0"/>
                  </a:moveTo>
                  <a:cubicBezTo>
                    <a:pt x="208" y="0"/>
                    <a:pt x="1" y="208"/>
                    <a:pt x="1" y="463"/>
                  </a:cubicBezTo>
                  <a:lnTo>
                    <a:pt x="1" y="2270"/>
                  </a:lnTo>
                  <a:cubicBezTo>
                    <a:pt x="149" y="2200"/>
                    <a:pt x="308" y="2166"/>
                    <a:pt x="464" y="2166"/>
                  </a:cubicBezTo>
                  <a:cubicBezTo>
                    <a:pt x="625" y="2166"/>
                    <a:pt x="784" y="2202"/>
                    <a:pt x="929" y="2270"/>
                  </a:cubicBezTo>
                  <a:lnTo>
                    <a:pt x="929" y="472"/>
                  </a:lnTo>
                  <a:cubicBezTo>
                    <a:pt x="929" y="252"/>
                    <a:pt x="752" y="36"/>
                    <a:pt x="533" y="5"/>
                  </a:cubicBezTo>
                  <a:cubicBezTo>
                    <a:pt x="510" y="2"/>
                    <a:pt x="487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5782210" y="1522010"/>
              <a:ext cx="32643" cy="112440"/>
            </a:xfrm>
            <a:custGeom>
              <a:avLst/>
              <a:gdLst/>
              <a:ahLst/>
              <a:cxnLst/>
              <a:rect l="l" t="t" r="r" b="b"/>
              <a:pathLst>
                <a:path w="929" h="3200" extrusionOk="0">
                  <a:moveTo>
                    <a:pt x="466" y="0"/>
                  </a:moveTo>
                  <a:cubicBezTo>
                    <a:pt x="209" y="0"/>
                    <a:pt x="1" y="209"/>
                    <a:pt x="1" y="465"/>
                  </a:cubicBezTo>
                  <a:lnTo>
                    <a:pt x="1" y="3200"/>
                  </a:lnTo>
                  <a:cubicBezTo>
                    <a:pt x="148" y="3130"/>
                    <a:pt x="307" y="3095"/>
                    <a:pt x="465" y="3095"/>
                  </a:cubicBezTo>
                  <a:cubicBezTo>
                    <a:pt x="624" y="3095"/>
                    <a:pt x="782" y="3130"/>
                    <a:pt x="929" y="3200"/>
                  </a:cubicBezTo>
                  <a:lnTo>
                    <a:pt x="929" y="474"/>
                  </a:lnTo>
                  <a:cubicBezTo>
                    <a:pt x="929" y="254"/>
                    <a:pt x="752" y="36"/>
                    <a:pt x="533" y="5"/>
                  </a:cubicBezTo>
                  <a:cubicBezTo>
                    <a:pt x="510" y="2"/>
                    <a:pt x="488" y="0"/>
                    <a:pt x="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5836920" y="1543726"/>
              <a:ext cx="32643" cy="90725"/>
            </a:xfrm>
            <a:custGeom>
              <a:avLst/>
              <a:gdLst/>
              <a:ahLst/>
              <a:cxnLst/>
              <a:rect l="l" t="t" r="r" b="b"/>
              <a:pathLst>
                <a:path w="929" h="2582" extrusionOk="0">
                  <a:moveTo>
                    <a:pt x="464" y="1"/>
                  </a:moveTo>
                  <a:cubicBezTo>
                    <a:pt x="208" y="1"/>
                    <a:pt x="1" y="209"/>
                    <a:pt x="1" y="465"/>
                  </a:cubicBezTo>
                  <a:lnTo>
                    <a:pt x="1" y="2582"/>
                  </a:lnTo>
                  <a:cubicBezTo>
                    <a:pt x="147" y="2512"/>
                    <a:pt x="306" y="2477"/>
                    <a:pt x="465" y="2477"/>
                  </a:cubicBezTo>
                  <a:cubicBezTo>
                    <a:pt x="624" y="2477"/>
                    <a:pt x="782" y="2512"/>
                    <a:pt x="929" y="2582"/>
                  </a:cubicBezTo>
                  <a:lnTo>
                    <a:pt x="929" y="474"/>
                  </a:lnTo>
                  <a:cubicBezTo>
                    <a:pt x="929" y="253"/>
                    <a:pt x="752" y="37"/>
                    <a:pt x="533" y="6"/>
                  </a:cubicBezTo>
                  <a:cubicBezTo>
                    <a:pt x="510" y="2"/>
                    <a:pt x="487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5890646" y="1565441"/>
              <a:ext cx="32643" cy="68975"/>
            </a:xfrm>
            <a:custGeom>
              <a:avLst/>
              <a:gdLst/>
              <a:ahLst/>
              <a:cxnLst/>
              <a:rect l="l" t="t" r="r" b="b"/>
              <a:pathLst>
                <a:path w="929" h="1963" extrusionOk="0">
                  <a:moveTo>
                    <a:pt x="465" y="1"/>
                  </a:moveTo>
                  <a:cubicBezTo>
                    <a:pt x="209" y="1"/>
                    <a:pt x="1" y="209"/>
                    <a:pt x="1" y="465"/>
                  </a:cubicBezTo>
                  <a:lnTo>
                    <a:pt x="1" y="1962"/>
                  </a:lnTo>
                  <a:cubicBezTo>
                    <a:pt x="148" y="1891"/>
                    <a:pt x="306" y="1857"/>
                    <a:pt x="463" y="1857"/>
                  </a:cubicBezTo>
                  <a:cubicBezTo>
                    <a:pt x="624" y="1857"/>
                    <a:pt x="784" y="1893"/>
                    <a:pt x="929" y="1962"/>
                  </a:cubicBezTo>
                  <a:lnTo>
                    <a:pt x="929" y="465"/>
                  </a:lnTo>
                  <a:cubicBezTo>
                    <a:pt x="929" y="209"/>
                    <a:pt x="720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5728308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7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8" y="926"/>
                    <a:pt x="925" y="719"/>
                    <a:pt x="925" y="463"/>
                  </a:cubicBezTo>
                  <a:cubicBezTo>
                    <a:pt x="925" y="207"/>
                    <a:pt x="717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5782491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7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7" y="926"/>
                    <a:pt x="925" y="719"/>
                    <a:pt x="925" y="463"/>
                  </a:cubicBezTo>
                  <a:cubicBezTo>
                    <a:pt x="925" y="207"/>
                    <a:pt x="717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5890822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8" y="1"/>
                    <a:pt x="0" y="207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8" y="926"/>
                    <a:pt x="925" y="719"/>
                    <a:pt x="925" y="463"/>
                  </a:cubicBezTo>
                  <a:cubicBezTo>
                    <a:pt x="925" y="207"/>
                    <a:pt x="71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5836604" y="1652232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9" y="1"/>
                    <a:pt x="1" y="207"/>
                    <a:pt x="1" y="463"/>
                  </a:cubicBezTo>
                  <a:cubicBezTo>
                    <a:pt x="1" y="719"/>
                    <a:pt x="209" y="926"/>
                    <a:pt x="463" y="926"/>
                  </a:cubicBezTo>
                  <a:cubicBezTo>
                    <a:pt x="719" y="926"/>
                    <a:pt x="926" y="719"/>
                    <a:pt x="926" y="463"/>
                  </a:cubicBezTo>
                  <a:cubicBezTo>
                    <a:pt x="926" y="207"/>
                    <a:pt x="719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5663302" y="1630517"/>
              <a:ext cx="32608" cy="36332"/>
            </a:xfrm>
            <a:custGeom>
              <a:avLst/>
              <a:gdLst/>
              <a:ahLst/>
              <a:cxnLst/>
              <a:rect l="l" t="t" r="r" b="b"/>
              <a:pathLst>
                <a:path w="928" h="1034" extrusionOk="0">
                  <a:moveTo>
                    <a:pt x="463" y="1"/>
                  </a:moveTo>
                  <a:cubicBezTo>
                    <a:pt x="207" y="1"/>
                    <a:pt x="0" y="209"/>
                    <a:pt x="0" y="464"/>
                  </a:cubicBezTo>
                  <a:lnTo>
                    <a:pt x="0" y="1034"/>
                  </a:lnTo>
                  <a:cubicBezTo>
                    <a:pt x="145" y="964"/>
                    <a:pt x="304" y="929"/>
                    <a:pt x="463" y="929"/>
                  </a:cubicBezTo>
                  <a:cubicBezTo>
                    <a:pt x="621" y="929"/>
                    <a:pt x="780" y="963"/>
                    <a:pt x="928" y="1034"/>
                  </a:cubicBezTo>
                  <a:lnTo>
                    <a:pt x="928" y="473"/>
                  </a:lnTo>
                  <a:cubicBezTo>
                    <a:pt x="928" y="253"/>
                    <a:pt x="751" y="37"/>
                    <a:pt x="532" y="6"/>
                  </a:cubicBezTo>
                  <a:cubicBezTo>
                    <a:pt x="509" y="3"/>
                    <a:pt x="486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5663302" y="1684735"/>
              <a:ext cx="32537" cy="32537"/>
            </a:xfrm>
            <a:custGeom>
              <a:avLst/>
              <a:gdLst/>
              <a:ahLst/>
              <a:cxnLst/>
              <a:rect l="l" t="t" r="r" b="b"/>
              <a:pathLst>
                <a:path w="926" h="926" extrusionOk="0">
                  <a:moveTo>
                    <a:pt x="463" y="1"/>
                  </a:moveTo>
                  <a:cubicBezTo>
                    <a:pt x="207" y="1"/>
                    <a:pt x="0" y="209"/>
                    <a:pt x="0" y="463"/>
                  </a:cubicBezTo>
                  <a:cubicBezTo>
                    <a:pt x="0" y="719"/>
                    <a:pt x="207" y="926"/>
                    <a:pt x="463" y="926"/>
                  </a:cubicBezTo>
                  <a:cubicBezTo>
                    <a:pt x="717" y="926"/>
                    <a:pt x="925" y="719"/>
                    <a:pt x="925" y="463"/>
                  </a:cubicBezTo>
                  <a:cubicBezTo>
                    <a:pt x="925" y="207"/>
                    <a:pt x="718" y="1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5728484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4" y="69"/>
                    <a:pt x="624" y="105"/>
                    <a:pt x="464" y="105"/>
                  </a:cubicBezTo>
                  <a:cubicBezTo>
                    <a:pt x="307" y="105"/>
                    <a:pt x="149" y="7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5782210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2" y="70"/>
                    <a:pt x="623" y="105"/>
                    <a:pt x="464" y="105"/>
                  </a:cubicBezTo>
                  <a:cubicBezTo>
                    <a:pt x="306" y="105"/>
                    <a:pt x="148" y="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836920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2" y="70"/>
                    <a:pt x="623" y="105"/>
                    <a:pt x="464" y="105"/>
                  </a:cubicBezTo>
                  <a:cubicBezTo>
                    <a:pt x="305" y="105"/>
                    <a:pt x="147" y="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5890646" y="1702866"/>
              <a:ext cx="32643" cy="36192"/>
            </a:xfrm>
            <a:custGeom>
              <a:avLst/>
              <a:gdLst/>
              <a:ahLst/>
              <a:cxnLst/>
              <a:rect l="l" t="t" r="r" b="b"/>
              <a:pathLst>
                <a:path w="929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29" y="1030"/>
                  </a:lnTo>
                  <a:lnTo>
                    <a:pt x="929" y="1"/>
                  </a:lnTo>
                  <a:cubicBezTo>
                    <a:pt x="784" y="69"/>
                    <a:pt x="625" y="105"/>
                    <a:pt x="464" y="105"/>
                  </a:cubicBezTo>
                  <a:cubicBezTo>
                    <a:pt x="308" y="105"/>
                    <a:pt x="150" y="7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5673879" y="1727498"/>
              <a:ext cx="32608" cy="49544"/>
            </a:xfrm>
            <a:custGeom>
              <a:avLst/>
              <a:gdLst/>
              <a:ahLst/>
              <a:cxnLst/>
              <a:rect l="l" t="t" r="r" b="b"/>
              <a:pathLst>
                <a:path w="928" h="1410" extrusionOk="0">
                  <a:moveTo>
                    <a:pt x="927" y="0"/>
                  </a:moveTo>
                  <a:cubicBezTo>
                    <a:pt x="724" y="208"/>
                    <a:pt x="449" y="325"/>
                    <a:pt x="158" y="325"/>
                  </a:cubicBezTo>
                  <a:cubicBezTo>
                    <a:pt x="106" y="325"/>
                    <a:pt x="54" y="322"/>
                    <a:pt x="1" y="314"/>
                  </a:cubicBezTo>
                  <a:lnTo>
                    <a:pt x="1" y="314"/>
                  </a:lnTo>
                  <a:lnTo>
                    <a:pt x="927" y="1410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3499059" y="1643161"/>
            <a:ext cx="459361" cy="450505"/>
            <a:chOff x="3162241" y="3336368"/>
            <a:chExt cx="375694" cy="368421"/>
          </a:xfrm>
        </p:grpSpPr>
        <p:sp>
          <p:nvSpPr>
            <p:cNvPr id="472" name="Google Shape;472;p37"/>
            <p:cNvSpPr/>
            <p:nvPr/>
          </p:nvSpPr>
          <p:spPr>
            <a:xfrm>
              <a:off x="3272680" y="3382434"/>
              <a:ext cx="61139" cy="61174"/>
            </a:xfrm>
            <a:custGeom>
              <a:avLst/>
              <a:gdLst/>
              <a:ahLst/>
              <a:cxnLst/>
              <a:rect l="l" t="t" r="r" b="b"/>
              <a:pathLst>
                <a:path w="1740" h="1741" extrusionOk="0">
                  <a:moveTo>
                    <a:pt x="871" y="0"/>
                  </a:moveTo>
                  <a:lnTo>
                    <a:pt x="1" y="870"/>
                  </a:lnTo>
                  <a:lnTo>
                    <a:pt x="871" y="1740"/>
                  </a:lnTo>
                  <a:lnTo>
                    <a:pt x="1739" y="870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3226860" y="3336649"/>
              <a:ext cx="61139" cy="61104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871" y="0"/>
                  </a:moveTo>
                  <a:lnTo>
                    <a:pt x="1" y="869"/>
                  </a:lnTo>
                  <a:lnTo>
                    <a:pt x="871" y="1739"/>
                  </a:lnTo>
                  <a:lnTo>
                    <a:pt x="1739" y="869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3181040" y="3382434"/>
              <a:ext cx="61104" cy="61174"/>
            </a:xfrm>
            <a:custGeom>
              <a:avLst/>
              <a:gdLst/>
              <a:ahLst/>
              <a:cxnLst/>
              <a:rect l="l" t="t" r="r" b="b"/>
              <a:pathLst>
                <a:path w="1739" h="1741" extrusionOk="0">
                  <a:moveTo>
                    <a:pt x="870" y="0"/>
                  </a:moveTo>
                  <a:lnTo>
                    <a:pt x="0" y="870"/>
                  </a:lnTo>
                  <a:lnTo>
                    <a:pt x="870" y="1740"/>
                  </a:lnTo>
                  <a:lnTo>
                    <a:pt x="1739" y="870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3226860" y="3428254"/>
              <a:ext cx="61139" cy="61104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871" y="0"/>
                  </a:moveTo>
                  <a:lnTo>
                    <a:pt x="1" y="870"/>
                  </a:lnTo>
                  <a:lnTo>
                    <a:pt x="871" y="1739"/>
                  </a:lnTo>
                  <a:lnTo>
                    <a:pt x="1739" y="870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3425425" y="3535214"/>
              <a:ext cx="61139" cy="61139"/>
            </a:xfrm>
            <a:custGeom>
              <a:avLst/>
              <a:gdLst/>
              <a:ahLst/>
              <a:cxnLst/>
              <a:rect l="l" t="t" r="r" b="b"/>
              <a:pathLst>
                <a:path w="1740" h="1740" extrusionOk="0">
                  <a:moveTo>
                    <a:pt x="869" y="1"/>
                  </a:moveTo>
                  <a:lnTo>
                    <a:pt x="1" y="869"/>
                  </a:lnTo>
                  <a:lnTo>
                    <a:pt x="869" y="1739"/>
                  </a:lnTo>
                  <a:lnTo>
                    <a:pt x="1739" y="86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3425390" y="3626819"/>
              <a:ext cx="61174" cy="61174"/>
            </a:xfrm>
            <a:custGeom>
              <a:avLst/>
              <a:gdLst/>
              <a:ahLst/>
              <a:cxnLst/>
              <a:rect l="l" t="t" r="r" b="b"/>
              <a:pathLst>
                <a:path w="1741" h="1741" extrusionOk="0">
                  <a:moveTo>
                    <a:pt x="870" y="1"/>
                  </a:moveTo>
                  <a:lnTo>
                    <a:pt x="0" y="871"/>
                  </a:lnTo>
                  <a:lnTo>
                    <a:pt x="870" y="1740"/>
                  </a:lnTo>
                  <a:lnTo>
                    <a:pt x="1740" y="87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3471210" y="3581034"/>
              <a:ext cx="61174" cy="61139"/>
            </a:xfrm>
            <a:custGeom>
              <a:avLst/>
              <a:gdLst/>
              <a:ahLst/>
              <a:cxnLst/>
              <a:rect l="l" t="t" r="r" b="b"/>
              <a:pathLst>
                <a:path w="1741" h="1740" extrusionOk="0">
                  <a:moveTo>
                    <a:pt x="871" y="1"/>
                  </a:moveTo>
                  <a:lnTo>
                    <a:pt x="1" y="869"/>
                  </a:lnTo>
                  <a:lnTo>
                    <a:pt x="871" y="1739"/>
                  </a:lnTo>
                  <a:lnTo>
                    <a:pt x="1741" y="869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3379605" y="3580999"/>
              <a:ext cx="61139" cy="61174"/>
            </a:xfrm>
            <a:custGeom>
              <a:avLst/>
              <a:gdLst/>
              <a:ahLst/>
              <a:cxnLst/>
              <a:rect l="l" t="t" r="r" b="b"/>
              <a:pathLst>
                <a:path w="1740" h="1741" extrusionOk="0">
                  <a:moveTo>
                    <a:pt x="869" y="0"/>
                  </a:moveTo>
                  <a:lnTo>
                    <a:pt x="1" y="870"/>
                  </a:lnTo>
                  <a:lnTo>
                    <a:pt x="869" y="1740"/>
                  </a:lnTo>
                  <a:lnTo>
                    <a:pt x="1739" y="870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3364074" y="3336368"/>
              <a:ext cx="173860" cy="168555"/>
            </a:xfrm>
            <a:custGeom>
              <a:avLst/>
              <a:gdLst/>
              <a:ahLst/>
              <a:cxnLst/>
              <a:rect l="l" t="t" r="r" b="b"/>
              <a:pathLst>
                <a:path w="4948" h="4797" extrusionOk="0">
                  <a:moveTo>
                    <a:pt x="3262" y="1"/>
                  </a:moveTo>
                  <a:cubicBezTo>
                    <a:pt x="2868" y="1"/>
                    <a:pt x="2475" y="150"/>
                    <a:pt x="2175" y="450"/>
                  </a:cubicBezTo>
                  <a:lnTo>
                    <a:pt x="1522" y="1101"/>
                  </a:lnTo>
                  <a:lnTo>
                    <a:pt x="2392" y="1971"/>
                  </a:lnTo>
                  <a:lnTo>
                    <a:pt x="1958" y="2406"/>
                  </a:lnTo>
                  <a:lnTo>
                    <a:pt x="871" y="1319"/>
                  </a:lnTo>
                  <a:lnTo>
                    <a:pt x="1" y="2189"/>
                  </a:lnTo>
                  <a:lnTo>
                    <a:pt x="2609" y="4797"/>
                  </a:lnTo>
                  <a:lnTo>
                    <a:pt x="3479" y="3927"/>
                  </a:lnTo>
                  <a:lnTo>
                    <a:pt x="2392" y="2841"/>
                  </a:lnTo>
                  <a:lnTo>
                    <a:pt x="2826" y="2406"/>
                  </a:lnTo>
                  <a:lnTo>
                    <a:pt x="3696" y="3276"/>
                  </a:lnTo>
                  <a:lnTo>
                    <a:pt x="4349" y="2623"/>
                  </a:lnTo>
                  <a:cubicBezTo>
                    <a:pt x="4947" y="2023"/>
                    <a:pt x="4947" y="1049"/>
                    <a:pt x="4349" y="450"/>
                  </a:cubicBezTo>
                  <a:cubicBezTo>
                    <a:pt x="4050" y="150"/>
                    <a:pt x="3656" y="1"/>
                    <a:pt x="3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250121" y="3428500"/>
              <a:ext cx="190410" cy="190410"/>
            </a:xfrm>
            <a:custGeom>
              <a:avLst/>
              <a:gdLst/>
              <a:ahLst/>
              <a:cxnLst/>
              <a:rect l="l" t="t" r="r" b="b"/>
              <a:pathLst>
                <a:path w="5419" h="5419" extrusionOk="0">
                  <a:moveTo>
                    <a:pt x="2810" y="1"/>
                  </a:moveTo>
                  <a:lnTo>
                    <a:pt x="1947" y="863"/>
                  </a:lnTo>
                  <a:lnTo>
                    <a:pt x="1513" y="428"/>
                  </a:lnTo>
                  <a:lnTo>
                    <a:pt x="1079" y="863"/>
                  </a:lnTo>
                  <a:lnTo>
                    <a:pt x="1513" y="1298"/>
                  </a:lnTo>
                  <a:lnTo>
                    <a:pt x="0" y="2810"/>
                  </a:lnTo>
                  <a:lnTo>
                    <a:pt x="2609" y="5418"/>
                  </a:lnTo>
                  <a:lnTo>
                    <a:pt x="4121" y="3906"/>
                  </a:lnTo>
                  <a:lnTo>
                    <a:pt x="4556" y="4340"/>
                  </a:lnTo>
                  <a:lnTo>
                    <a:pt x="4991" y="3906"/>
                  </a:lnTo>
                  <a:lnTo>
                    <a:pt x="4556" y="3472"/>
                  </a:lnTo>
                  <a:lnTo>
                    <a:pt x="5418" y="260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162241" y="3565433"/>
              <a:ext cx="141358" cy="139355"/>
            </a:xfrm>
            <a:custGeom>
              <a:avLst/>
              <a:gdLst/>
              <a:ahLst/>
              <a:cxnLst/>
              <a:rect l="l" t="t" r="r" b="b"/>
              <a:pathLst>
                <a:path w="4023" h="3966" extrusionOk="0">
                  <a:moveTo>
                    <a:pt x="2719" y="0"/>
                  </a:moveTo>
                  <a:lnTo>
                    <a:pt x="2258" y="463"/>
                  </a:lnTo>
                  <a:cubicBezTo>
                    <a:pt x="2064" y="348"/>
                    <a:pt x="1847" y="291"/>
                    <a:pt x="1630" y="291"/>
                  </a:cubicBezTo>
                  <a:cubicBezTo>
                    <a:pt x="1315" y="291"/>
                    <a:pt x="1001" y="411"/>
                    <a:pt x="761" y="651"/>
                  </a:cubicBezTo>
                  <a:lnTo>
                    <a:pt x="1849" y="1740"/>
                  </a:lnTo>
                  <a:lnTo>
                    <a:pt x="1112" y="2476"/>
                  </a:lnTo>
                  <a:cubicBezTo>
                    <a:pt x="1026" y="2444"/>
                    <a:pt x="935" y="2428"/>
                    <a:pt x="843" y="2428"/>
                  </a:cubicBezTo>
                  <a:cubicBezTo>
                    <a:pt x="647" y="2428"/>
                    <a:pt x="451" y="2503"/>
                    <a:pt x="300" y="2653"/>
                  </a:cubicBezTo>
                  <a:cubicBezTo>
                    <a:pt x="0" y="2954"/>
                    <a:pt x="0" y="3441"/>
                    <a:pt x="300" y="3740"/>
                  </a:cubicBezTo>
                  <a:cubicBezTo>
                    <a:pt x="451" y="3890"/>
                    <a:pt x="647" y="3966"/>
                    <a:pt x="844" y="3966"/>
                  </a:cubicBezTo>
                  <a:cubicBezTo>
                    <a:pt x="1040" y="3966"/>
                    <a:pt x="1237" y="3890"/>
                    <a:pt x="1386" y="3740"/>
                  </a:cubicBezTo>
                  <a:cubicBezTo>
                    <a:pt x="1612" y="3514"/>
                    <a:pt x="1669" y="3183"/>
                    <a:pt x="1554" y="2905"/>
                  </a:cubicBezTo>
                  <a:lnTo>
                    <a:pt x="2284" y="2174"/>
                  </a:lnTo>
                  <a:lnTo>
                    <a:pt x="3370" y="3260"/>
                  </a:lnTo>
                  <a:cubicBezTo>
                    <a:pt x="3773" y="2855"/>
                    <a:pt x="3837" y="2238"/>
                    <a:pt x="3560" y="1767"/>
                  </a:cubicBezTo>
                  <a:lnTo>
                    <a:pt x="4023" y="1304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7"/>
          <p:cNvGrpSpPr/>
          <p:nvPr/>
        </p:nvGrpSpPr>
        <p:grpSpPr>
          <a:xfrm>
            <a:off x="1193197" y="1625664"/>
            <a:ext cx="459356" cy="459275"/>
            <a:chOff x="6423902" y="3336368"/>
            <a:chExt cx="368487" cy="368452"/>
          </a:xfrm>
        </p:grpSpPr>
        <p:sp>
          <p:nvSpPr>
            <p:cNvPr id="484" name="Google Shape;484;p37"/>
            <p:cNvSpPr/>
            <p:nvPr/>
          </p:nvSpPr>
          <p:spPr>
            <a:xfrm>
              <a:off x="6575629" y="3488094"/>
              <a:ext cx="65075" cy="65040"/>
            </a:xfrm>
            <a:custGeom>
              <a:avLst/>
              <a:gdLst/>
              <a:ahLst/>
              <a:cxnLst/>
              <a:rect l="l" t="t" r="r" b="b"/>
              <a:pathLst>
                <a:path w="1852" h="1851" extrusionOk="0">
                  <a:moveTo>
                    <a:pt x="1226" y="596"/>
                  </a:moveTo>
                  <a:lnTo>
                    <a:pt x="1226" y="1226"/>
                  </a:lnTo>
                  <a:lnTo>
                    <a:pt x="598" y="1226"/>
                  </a:lnTo>
                  <a:lnTo>
                    <a:pt x="598" y="596"/>
                  </a:lnTo>
                  <a:close/>
                  <a:moveTo>
                    <a:pt x="925" y="0"/>
                  </a:moveTo>
                  <a:cubicBezTo>
                    <a:pt x="415" y="0"/>
                    <a:pt x="0" y="414"/>
                    <a:pt x="0" y="925"/>
                  </a:cubicBezTo>
                  <a:cubicBezTo>
                    <a:pt x="0" y="1435"/>
                    <a:pt x="415" y="1850"/>
                    <a:pt x="925" y="1850"/>
                  </a:cubicBezTo>
                  <a:cubicBezTo>
                    <a:pt x="1437" y="1850"/>
                    <a:pt x="1852" y="1435"/>
                    <a:pt x="1852" y="925"/>
                  </a:cubicBezTo>
                  <a:cubicBezTo>
                    <a:pt x="1852" y="415"/>
                    <a:pt x="1435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423902" y="3336368"/>
              <a:ext cx="368487" cy="368452"/>
            </a:xfrm>
            <a:custGeom>
              <a:avLst/>
              <a:gdLst/>
              <a:ahLst/>
              <a:cxnLst/>
              <a:rect l="l" t="t" r="r" b="b"/>
              <a:pathLst>
                <a:path w="10487" h="10486" extrusionOk="0">
                  <a:moveTo>
                    <a:pt x="5243" y="3701"/>
                  </a:moveTo>
                  <a:cubicBezTo>
                    <a:pt x="6094" y="3701"/>
                    <a:pt x="6785" y="4393"/>
                    <a:pt x="6785" y="5243"/>
                  </a:cubicBezTo>
                  <a:cubicBezTo>
                    <a:pt x="6785" y="6092"/>
                    <a:pt x="6094" y="6784"/>
                    <a:pt x="5243" y="6784"/>
                  </a:cubicBezTo>
                  <a:cubicBezTo>
                    <a:pt x="4394" y="6784"/>
                    <a:pt x="3702" y="6092"/>
                    <a:pt x="3702" y="5243"/>
                  </a:cubicBezTo>
                  <a:cubicBezTo>
                    <a:pt x="3702" y="4393"/>
                    <a:pt x="4394" y="3701"/>
                    <a:pt x="5243" y="3701"/>
                  </a:cubicBezTo>
                  <a:close/>
                  <a:moveTo>
                    <a:pt x="1" y="1"/>
                  </a:moveTo>
                  <a:lnTo>
                    <a:pt x="1" y="2276"/>
                  </a:lnTo>
                  <a:lnTo>
                    <a:pt x="930" y="3206"/>
                  </a:lnTo>
                  <a:lnTo>
                    <a:pt x="930" y="4315"/>
                  </a:lnTo>
                  <a:lnTo>
                    <a:pt x="936" y="4315"/>
                  </a:lnTo>
                  <a:cubicBezTo>
                    <a:pt x="471" y="4712"/>
                    <a:pt x="199" y="5020"/>
                    <a:pt x="184" y="5039"/>
                  </a:cubicBezTo>
                  <a:lnTo>
                    <a:pt x="4" y="5243"/>
                  </a:lnTo>
                  <a:lnTo>
                    <a:pt x="184" y="5447"/>
                  </a:lnTo>
                  <a:cubicBezTo>
                    <a:pt x="200" y="5465"/>
                    <a:pt x="471" y="5773"/>
                    <a:pt x="936" y="6171"/>
                  </a:cubicBezTo>
                  <a:lnTo>
                    <a:pt x="930" y="6171"/>
                  </a:lnTo>
                  <a:lnTo>
                    <a:pt x="930" y="7276"/>
                  </a:lnTo>
                  <a:lnTo>
                    <a:pt x="1" y="8201"/>
                  </a:lnTo>
                  <a:lnTo>
                    <a:pt x="1" y="10485"/>
                  </a:lnTo>
                  <a:lnTo>
                    <a:pt x="630" y="10485"/>
                  </a:lnTo>
                  <a:lnTo>
                    <a:pt x="630" y="8454"/>
                  </a:lnTo>
                  <a:lnTo>
                    <a:pt x="1558" y="7529"/>
                  </a:lnTo>
                  <a:lnTo>
                    <a:pt x="1558" y="6651"/>
                  </a:lnTo>
                  <a:cubicBezTo>
                    <a:pt x="1852" y="6870"/>
                    <a:pt x="2150" y="7065"/>
                    <a:pt x="2459" y="7239"/>
                  </a:cubicBezTo>
                  <a:lnTo>
                    <a:pt x="2459" y="7890"/>
                  </a:lnTo>
                  <a:lnTo>
                    <a:pt x="1558" y="8815"/>
                  </a:lnTo>
                  <a:lnTo>
                    <a:pt x="1558" y="10485"/>
                  </a:lnTo>
                  <a:lnTo>
                    <a:pt x="2159" y="10485"/>
                  </a:lnTo>
                  <a:lnTo>
                    <a:pt x="2159" y="9071"/>
                  </a:lnTo>
                  <a:lnTo>
                    <a:pt x="3087" y="8146"/>
                  </a:lnTo>
                  <a:lnTo>
                    <a:pt x="3087" y="7539"/>
                  </a:lnTo>
                  <a:cubicBezTo>
                    <a:pt x="3398" y="7673"/>
                    <a:pt x="3708" y="7779"/>
                    <a:pt x="4015" y="7858"/>
                  </a:cubicBezTo>
                  <a:lnTo>
                    <a:pt x="4015" y="8507"/>
                  </a:lnTo>
                  <a:lnTo>
                    <a:pt x="3087" y="9432"/>
                  </a:lnTo>
                  <a:lnTo>
                    <a:pt x="3087" y="10485"/>
                  </a:lnTo>
                  <a:lnTo>
                    <a:pt x="3688" y="10485"/>
                  </a:lnTo>
                  <a:lnTo>
                    <a:pt x="3688" y="9687"/>
                  </a:lnTo>
                  <a:lnTo>
                    <a:pt x="4616" y="8762"/>
                  </a:lnTo>
                  <a:lnTo>
                    <a:pt x="4616" y="7977"/>
                  </a:lnTo>
                  <a:cubicBezTo>
                    <a:pt x="4823" y="8003"/>
                    <a:pt x="5026" y="8017"/>
                    <a:pt x="5230" y="8017"/>
                  </a:cubicBezTo>
                  <a:cubicBezTo>
                    <a:pt x="5432" y="8017"/>
                    <a:pt x="5635" y="8004"/>
                    <a:pt x="5845" y="7977"/>
                  </a:cubicBezTo>
                  <a:lnTo>
                    <a:pt x="5845" y="8762"/>
                  </a:lnTo>
                  <a:lnTo>
                    <a:pt x="6773" y="9687"/>
                  </a:lnTo>
                  <a:lnTo>
                    <a:pt x="6773" y="10485"/>
                  </a:lnTo>
                  <a:lnTo>
                    <a:pt x="7401" y="10485"/>
                  </a:lnTo>
                  <a:lnTo>
                    <a:pt x="7401" y="9432"/>
                  </a:lnTo>
                  <a:lnTo>
                    <a:pt x="6473" y="8507"/>
                  </a:lnTo>
                  <a:lnTo>
                    <a:pt x="6473" y="7858"/>
                  </a:lnTo>
                  <a:cubicBezTo>
                    <a:pt x="6781" y="7779"/>
                    <a:pt x="7090" y="7673"/>
                    <a:pt x="7401" y="7539"/>
                  </a:cubicBezTo>
                  <a:lnTo>
                    <a:pt x="7401" y="8146"/>
                  </a:lnTo>
                  <a:lnTo>
                    <a:pt x="8329" y="9071"/>
                  </a:lnTo>
                  <a:lnTo>
                    <a:pt x="8329" y="10485"/>
                  </a:lnTo>
                  <a:lnTo>
                    <a:pt x="8930" y="10485"/>
                  </a:lnTo>
                  <a:lnTo>
                    <a:pt x="8930" y="8815"/>
                  </a:lnTo>
                  <a:lnTo>
                    <a:pt x="8029" y="7890"/>
                  </a:lnTo>
                  <a:lnTo>
                    <a:pt x="8029" y="7239"/>
                  </a:lnTo>
                  <a:cubicBezTo>
                    <a:pt x="8339" y="7065"/>
                    <a:pt x="8637" y="6869"/>
                    <a:pt x="8930" y="6651"/>
                  </a:cubicBezTo>
                  <a:lnTo>
                    <a:pt x="8930" y="7527"/>
                  </a:lnTo>
                  <a:lnTo>
                    <a:pt x="9858" y="8455"/>
                  </a:lnTo>
                  <a:lnTo>
                    <a:pt x="9858" y="10485"/>
                  </a:lnTo>
                  <a:lnTo>
                    <a:pt x="10487" y="10485"/>
                  </a:lnTo>
                  <a:lnTo>
                    <a:pt x="10487" y="8209"/>
                  </a:lnTo>
                  <a:lnTo>
                    <a:pt x="9557" y="7281"/>
                  </a:lnTo>
                  <a:lnTo>
                    <a:pt x="9557" y="6171"/>
                  </a:lnTo>
                  <a:lnTo>
                    <a:pt x="9553" y="6171"/>
                  </a:lnTo>
                  <a:cubicBezTo>
                    <a:pt x="10017" y="5773"/>
                    <a:pt x="10289" y="5465"/>
                    <a:pt x="10304" y="5447"/>
                  </a:cubicBezTo>
                  <a:lnTo>
                    <a:pt x="10484" y="5243"/>
                  </a:lnTo>
                  <a:lnTo>
                    <a:pt x="10304" y="5038"/>
                  </a:lnTo>
                  <a:cubicBezTo>
                    <a:pt x="10289" y="5020"/>
                    <a:pt x="10017" y="4712"/>
                    <a:pt x="9553" y="4314"/>
                  </a:cubicBezTo>
                  <a:lnTo>
                    <a:pt x="9557" y="4314"/>
                  </a:lnTo>
                  <a:lnTo>
                    <a:pt x="9557" y="3204"/>
                  </a:lnTo>
                  <a:lnTo>
                    <a:pt x="10487" y="2276"/>
                  </a:lnTo>
                  <a:lnTo>
                    <a:pt x="10487" y="1"/>
                  </a:lnTo>
                  <a:lnTo>
                    <a:pt x="9858" y="1"/>
                  </a:lnTo>
                  <a:lnTo>
                    <a:pt x="9858" y="2031"/>
                  </a:lnTo>
                  <a:lnTo>
                    <a:pt x="8930" y="2956"/>
                  </a:lnTo>
                  <a:lnTo>
                    <a:pt x="8930" y="3835"/>
                  </a:lnTo>
                  <a:cubicBezTo>
                    <a:pt x="8638" y="3616"/>
                    <a:pt x="8339" y="3421"/>
                    <a:pt x="8029" y="3246"/>
                  </a:cubicBezTo>
                  <a:lnTo>
                    <a:pt x="8029" y="2596"/>
                  </a:lnTo>
                  <a:lnTo>
                    <a:pt x="8930" y="1670"/>
                  </a:lnTo>
                  <a:lnTo>
                    <a:pt x="8930" y="1"/>
                  </a:lnTo>
                  <a:lnTo>
                    <a:pt x="8329" y="1"/>
                  </a:lnTo>
                  <a:lnTo>
                    <a:pt x="8329" y="1415"/>
                  </a:lnTo>
                  <a:lnTo>
                    <a:pt x="7401" y="2340"/>
                  </a:lnTo>
                  <a:lnTo>
                    <a:pt x="7401" y="2946"/>
                  </a:lnTo>
                  <a:cubicBezTo>
                    <a:pt x="7090" y="2813"/>
                    <a:pt x="6779" y="2706"/>
                    <a:pt x="6473" y="2629"/>
                  </a:cubicBezTo>
                  <a:lnTo>
                    <a:pt x="6473" y="1979"/>
                  </a:lnTo>
                  <a:lnTo>
                    <a:pt x="7401" y="1054"/>
                  </a:lnTo>
                  <a:lnTo>
                    <a:pt x="7401" y="1"/>
                  </a:lnTo>
                  <a:lnTo>
                    <a:pt x="6800" y="1"/>
                  </a:lnTo>
                  <a:lnTo>
                    <a:pt x="6800" y="798"/>
                  </a:lnTo>
                  <a:lnTo>
                    <a:pt x="5872" y="1723"/>
                  </a:lnTo>
                  <a:lnTo>
                    <a:pt x="5872" y="2510"/>
                  </a:lnTo>
                  <a:cubicBezTo>
                    <a:pt x="5660" y="2482"/>
                    <a:pt x="5452" y="2468"/>
                    <a:pt x="5244" y="2468"/>
                  </a:cubicBezTo>
                  <a:cubicBezTo>
                    <a:pt x="5038" y="2468"/>
                    <a:pt x="4831" y="2482"/>
                    <a:pt x="4616" y="2510"/>
                  </a:cubicBezTo>
                  <a:lnTo>
                    <a:pt x="4616" y="1723"/>
                  </a:lnTo>
                  <a:lnTo>
                    <a:pt x="3688" y="798"/>
                  </a:lnTo>
                  <a:lnTo>
                    <a:pt x="3688" y="1"/>
                  </a:lnTo>
                  <a:lnTo>
                    <a:pt x="3087" y="1"/>
                  </a:lnTo>
                  <a:lnTo>
                    <a:pt x="3087" y="1054"/>
                  </a:lnTo>
                  <a:lnTo>
                    <a:pt x="4015" y="1979"/>
                  </a:lnTo>
                  <a:lnTo>
                    <a:pt x="4015" y="2629"/>
                  </a:lnTo>
                  <a:cubicBezTo>
                    <a:pt x="3708" y="2706"/>
                    <a:pt x="3398" y="2813"/>
                    <a:pt x="3087" y="2946"/>
                  </a:cubicBezTo>
                  <a:lnTo>
                    <a:pt x="3087" y="2340"/>
                  </a:lnTo>
                  <a:lnTo>
                    <a:pt x="2159" y="1415"/>
                  </a:lnTo>
                  <a:lnTo>
                    <a:pt x="2159" y="1"/>
                  </a:lnTo>
                  <a:lnTo>
                    <a:pt x="1558" y="1"/>
                  </a:lnTo>
                  <a:lnTo>
                    <a:pt x="1558" y="1670"/>
                  </a:lnTo>
                  <a:lnTo>
                    <a:pt x="2459" y="2596"/>
                  </a:lnTo>
                  <a:lnTo>
                    <a:pt x="2459" y="3246"/>
                  </a:lnTo>
                  <a:cubicBezTo>
                    <a:pt x="2148" y="3420"/>
                    <a:pt x="1851" y="3616"/>
                    <a:pt x="1558" y="3835"/>
                  </a:cubicBezTo>
                  <a:lnTo>
                    <a:pt x="1558" y="2959"/>
                  </a:lnTo>
                  <a:lnTo>
                    <a:pt x="630" y="202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37"/>
          <p:cNvGrpSpPr/>
          <p:nvPr/>
        </p:nvGrpSpPr>
        <p:grpSpPr>
          <a:xfrm>
            <a:off x="6337275" y="3338477"/>
            <a:ext cx="459312" cy="459356"/>
            <a:chOff x="6423902" y="3936527"/>
            <a:chExt cx="368452" cy="368458"/>
          </a:xfrm>
        </p:grpSpPr>
        <p:sp>
          <p:nvSpPr>
            <p:cNvPr id="487" name="Google Shape;487;p37"/>
            <p:cNvSpPr/>
            <p:nvPr/>
          </p:nvSpPr>
          <p:spPr>
            <a:xfrm>
              <a:off x="6423902" y="4207055"/>
              <a:ext cx="368452" cy="32643"/>
            </a:xfrm>
            <a:custGeom>
              <a:avLst/>
              <a:gdLst/>
              <a:ahLst/>
              <a:cxnLst/>
              <a:rect l="l" t="t" r="r" b="b"/>
              <a:pathLst>
                <a:path w="10486" h="929" extrusionOk="0">
                  <a:moveTo>
                    <a:pt x="1" y="1"/>
                  </a:moveTo>
                  <a:lnTo>
                    <a:pt x="1" y="929"/>
                  </a:lnTo>
                  <a:lnTo>
                    <a:pt x="10485" y="929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6489189" y="4093875"/>
              <a:ext cx="22066" cy="32643"/>
            </a:xfrm>
            <a:custGeom>
              <a:avLst/>
              <a:gdLst/>
              <a:ahLst/>
              <a:cxnLst/>
              <a:rect l="l" t="t" r="r" b="b"/>
              <a:pathLst>
                <a:path w="628" h="929" extrusionOk="0">
                  <a:moveTo>
                    <a:pt x="0" y="1"/>
                  </a:moveTo>
                  <a:lnTo>
                    <a:pt x="0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661823" y="3996016"/>
              <a:ext cx="22172" cy="32643"/>
            </a:xfrm>
            <a:custGeom>
              <a:avLst/>
              <a:gdLst/>
              <a:ahLst/>
              <a:cxnLst/>
              <a:rect l="l" t="t" r="r" b="b"/>
              <a:pathLst>
                <a:path w="631" h="929" extrusionOk="0">
                  <a:moveTo>
                    <a:pt x="1" y="0"/>
                  </a:moveTo>
                  <a:lnTo>
                    <a:pt x="1" y="928"/>
                  </a:lnTo>
                  <a:lnTo>
                    <a:pt x="630" y="928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618673" y="4093875"/>
              <a:ext cx="22101" cy="32643"/>
            </a:xfrm>
            <a:custGeom>
              <a:avLst/>
              <a:gdLst/>
              <a:ahLst/>
              <a:cxnLst/>
              <a:rect l="l" t="t" r="r" b="b"/>
              <a:pathLst>
                <a:path w="629" h="929" extrusionOk="0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532339" y="3996016"/>
              <a:ext cx="22101" cy="32643"/>
            </a:xfrm>
            <a:custGeom>
              <a:avLst/>
              <a:gdLst/>
              <a:ahLst/>
              <a:cxnLst/>
              <a:rect l="l" t="t" r="r" b="b"/>
              <a:pathLst>
                <a:path w="629" h="929" extrusionOk="0">
                  <a:moveTo>
                    <a:pt x="1" y="0"/>
                  </a:moveTo>
                  <a:lnTo>
                    <a:pt x="1" y="928"/>
                  </a:lnTo>
                  <a:lnTo>
                    <a:pt x="628" y="928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6423902" y="3936527"/>
              <a:ext cx="368452" cy="249441"/>
            </a:xfrm>
            <a:custGeom>
              <a:avLst/>
              <a:gdLst/>
              <a:ahLst/>
              <a:cxnLst/>
              <a:rect l="l" t="t" r="r" b="b"/>
              <a:pathLst>
                <a:path w="10486" h="7099" extrusionOk="0">
                  <a:moveTo>
                    <a:pt x="1858" y="1092"/>
                  </a:moveTo>
                  <a:lnTo>
                    <a:pt x="1858" y="3250"/>
                  </a:lnTo>
                  <a:lnTo>
                    <a:pt x="1231" y="3250"/>
                  </a:lnTo>
                  <a:lnTo>
                    <a:pt x="1231" y="1092"/>
                  </a:lnTo>
                  <a:close/>
                  <a:moveTo>
                    <a:pt x="4315" y="1092"/>
                  </a:moveTo>
                  <a:lnTo>
                    <a:pt x="4315" y="3250"/>
                  </a:lnTo>
                  <a:lnTo>
                    <a:pt x="2459" y="3250"/>
                  </a:lnTo>
                  <a:lnTo>
                    <a:pt x="2459" y="1092"/>
                  </a:lnTo>
                  <a:close/>
                  <a:moveTo>
                    <a:pt x="5544" y="1092"/>
                  </a:moveTo>
                  <a:lnTo>
                    <a:pt x="5544" y="3250"/>
                  </a:lnTo>
                  <a:lnTo>
                    <a:pt x="4916" y="3250"/>
                  </a:lnTo>
                  <a:lnTo>
                    <a:pt x="4916" y="1092"/>
                  </a:lnTo>
                  <a:close/>
                  <a:moveTo>
                    <a:pt x="8029" y="1092"/>
                  </a:moveTo>
                  <a:lnTo>
                    <a:pt x="8029" y="3250"/>
                  </a:lnTo>
                  <a:lnTo>
                    <a:pt x="6173" y="3250"/>
                  </a:lnTo>
                  <a:lnTo>
                    <a:pt x="6173" y="1092"/>
                  </a:lnTo>
                  <a:close/>
                  <a:moveTo>
                    <a:pt x="9257" y="1092"/>
                  </a:moveTo>
                  <a:lnTo>
                    <a:pt x="9257" y="3250"/>
                  </a:lnTo>
                  <a:lnTo>
                    <a:pt x="8629" y="3250"/>
                  </a:lnTo>
                  <a:lnTo>
                    <a:pt x="8629" y="1092"/>
                  </a:lnTo>
                  <a:close/>
                  <a:moveTo>
                    <a:pt x="3087" y="3851"/>
                  </a:moveTo>
                  <a:lnTo>
                    <a:pt x="3087" y="6007"/>
                  </a:lnTo>
                  <a:lnTo>
                    <a:pt x="1231" y="6007"/>
                  </a:lnTo>
                  <a:lnTo>
                    <a:pt x="1231" y="3851"/>
                  </a:lnTo>
                  <a:close/>
                  <a:moveTo>
                    <a:pt x="4315" y="3851"/>
                  </a:moveTo>
                  <a:lnTo>
                    <a:pt x="4315" y="6007"/>
                  </a:lnTo>
                  <a:lnTo>
                    <a:pt x="3688" y="6007"/>
                  </a:lnTo>
                  <a:lnTo>
                    <a:pt x="3688" y="3851"/>
                  </a:lnTo>
                  <a:close/>
                  <a:moveTo>
                    <a:pt x="6800" y="3851"/>
                  </a:moveTo>
                  <a:lnTo>
                    <a:pt x="6800" y="6007"/>
                  </a:lnTo>
                  <a:lnTo>
                    <a:pt x="4943" y="6007"/>
                  </a:lnTo>
                  <a:lnTo>
                    <a:pt x="4943" y="3851"/>
                  </a:lnTo>
                  <a:close/>
                  <a:moveTo>
                    <a:pt x="9257" y="3851"/>
                  </a:moveTo>
                  <a:lnTo>
                    <a:pt x="9257" y="6007"/>
                  </a:lnTo>
                  <a:lnTo>
                    <a:pt x="7401" y="6007"/>
                  </a:lnTo>
                  <a:lnTo>
                    <a:pt x="7401" y="3851"/>
                  </a:lnTo>
                  <a:close/>
                  <a:moveTo>
                    <a:pt x="1" y="1"/>
                  </a:moveTo>
                  <a:lnTo>
                    <a:pt x="1" y="7099"/>
                  </a:lnTo>
                  <a:lnTo>
                    <a:pt x="10485" y="7099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6705043" y="4093875"/>
              <a:ext cx="22101" cy="32643"/>
            </a:xfrm>
            <a:custGeom>
              <a:avLst/>
              <a:gdLst/>
              <a:ahLst/>
              <a:cxnLst/>
              <a:rect l="l" t="t" r="r" b="b"/>
              <a:pathLst>
                <a:path w="629" h="929" extrusionOk="0">
                  <a:moveTo>
                    <a:pt x="1" y="1"/>
                  </a:moveTo>
                  <a:lnTo>
                    <a:pt x="1" y="929"/>
                  </a:lnTo>
                  <a:lnTo>
                    <a:pt x="628" y="929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542915" y="4261765"/>
              <a:ext cx="130501" cy="43219"/>
            </a:xfrm>
            <a:custGeom>
              <a:avLst/>
              <a:gdLst/>
              <a:ahLst/>
              <a:cxnLst/>
              <a:rect l="l" t="t" r="r" b="b"/>
              <a:pathLst>
                <a:path w="3714" h="1230" extrusionOk="0">
                  <a:moveTo>
                    <a:pt x="628" y="1"/>
                  </a:moveTo>
                  <a:lnTo>
                    <a:pt x="628" y="628"/>
                  </a:lnTo>
                  <a:lnTo>
                    <a:pt x="0" y="628"/>
                  </a:lnTo>
                  <a:lnTo>
                    <a:pt x="0" y="1229"/>
                  </a:lnTo>
                  <a:lnTo>
                    <a:pt x="3714" y="1229"/>
                  </a:lnTo>
                  <a:lnTo>
                    <a:pt x="3714" y="628"/>
                  </a:lnTo>
                  <a:lnTo>
                    <a:pt x="3085" y="628"/>
                  </a:lnTo>
                  <a:lnTo>
                    <a:pt x="3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7"/>
          <p:cNvGrpSpPr/>
          <p:nvPr/>
        </p:nvGrpSpPr>
        <p:grpSpPr>
          <a:xfrm>
            <a:off x="6337285" y="1608514"/>
            <a:ext cx="459319" cy="459282"/>
            <a:chOff x="8053609" y="3936527"/>
            <a:chExt cx="368457" cy="368457"/>
          </a:xfrm>
        </p:grpSpPr>
        <p:sp>
          <p:nvSpPr>
            <p:cNvPr id="496" name="Google Shape;496;p37"/>
            <p:cNvSpPr/>
            <p:nvPr/>
          </p:nvSpPr>
          <p:spPr>
            <a:xfrm>
              <a:off x="8053609" y="4229157"/>
              <a:ext cx="75862" cy="75827"/>
            </a:xfrm>
            <a:custGeom>
              <a:avLst/>
              <a:gdLst/>
              <a:ahLst/>
              <a:cxnLst/>
              <a:rect l="l" t="t" r="r" b="b"/>
              <a:pathLst>
                <a:path w="2159" h="2158" extrusionOk="0">
                  <a:moveTo>
                    <a:pt x="1" y="1"/>
                  </a:moveTo>
                  <a:lnTo>
                    <a:pt x="1" y="2157"/>
                  </a:lnTo>
                  <a:lnTo>
                    <a:pt x="2159" y="2157"/>
                  </a:lnTo>
                  <a:lnTo>
                    <a:pt x="2159" y="1530"/>
                  </a:lnTo>
                  <a:lnTo>
                    <a:pt x="630" y="1530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8053609" y="3936527"/>
              <a:ext cx="75862" cy="75827"/>
            </a:xfrm>
            <a:custGeom>
              <a:avLst/>
              <a:gdLst/>
              <a:ahLst/>
              <a:cxnLst/>
              <a:rect l="l" t="t" r="r" b="b"/>
              <a:pathLst>
                <a:path w="2159" h="2158" extrusionOk="0">
                  <a:moveTo>
                    <a:pt x="1" y="1"/>
                  </a:moveTo>
                  <a:lnTo>
                    <a:pt x="1" y="2157"/>
                  </a:lnTo>
                  <a:lnTo>
                    <a:pt x="630" y="2157"/>
                  </a:lnTo>
                  <a:lnTo>
                    <a:pt x="630" y="628"/>
                  </a:lnTo>
                  <a:lnTo>
                    <a:pt x="2159" y="628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8346239" y="4229157"/>
              <a:ext cx="75827" cy="75827"/>
            </a:xfrm>
            <a:custGeom>
              <a:avLst/>
              <a:gdLst/>
              <a:ahLst/>
              <a:cxnLst/>
              <a:rect l="l" t="t" r="r" b="b"/>
              <a:pathLst>
                <a:path w="2158" h="2158" extrusionOk="0">
                  <a:moveTo>
                    <a:pt x="1530" y="1"/>
                  </a:moveTo>
                  <a:lnTo>
                    <a:pt x="1530" y="1530"/>
                  </a:lnTo>
                  <a:lnTo>
                    <a:pt x="1" y="1530"/>
                  </a:lnTo>
                  <a:lnTo>
                    <a:pt x="1" y="2157"/>
                  </a:lnTo>
                  <a:lnTo>
                    <a:pt x="2157" y="2157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8346239" y="3936527"/>
              <a:ext cx="75827" cy="75827"/>
            </a:xfrm>
            <a:custGeom>
              <a:avLst/>
              <a:gdLst/>
              <a:ahLst/>
              <a:cxnLst/>
              <a:rect l="l" t="t" r="r" b="b"/>
              <a:pathLst>
                <a:path w="2158" h="2158" extrusionOk="0">
                  <a:moveTo>
                    <a:pt x="1" y="1"/>
                  </a:moveTo>
                  <a:lnTo>
                    <a:pt x="1" y="628"/>
                  </a:lnTo>
                  <a:lnTo>
                    <a:pt x="1530" y="628"/>
                  </a:lnTo>
                  <a:lnTo>
                    <a:pt x="1530" y="2157"/>
                  </a:lnTo>
                  <a:lnTo>
                    <a:pt x="2157" y="2157"/>
                  </a:lnTo>
                  <a:lnTo>
                    <a:pt x="2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8247501" y="3991413"/>
              <a:ext cx="88230" cy="139918"/>
            </a:xfrm>
            <a:custGeom>
              <a:avLst/>
              <a:gdLst/>
              <a:ahLst/>
              <a:cxnLst/>
              <a:rect l="l" t="t" r="r" b="b"/>
              <a:pathLst>
                <a:path w="2511" h="3982" extrusionOk="0">
                  <a:moveTo>
                    <a:pt x="88" y="0"/>
                  </a:moveTo>
                  <a:lnTo>
                    <a:pt x="0" y="612"/>
                  </a:lnTo>
                  <a:cubicBezTo>
                    <a:pt x="1072" y="762"/>
                    <a:pt x="1883" y="1681"/>
                    <a:pt x="1883" y="2749"/>
                  </a:cubicBezTo>
                  <a:lnTo>
                    <a:pt x="1883" y="3981"/>
                  </a:lnTo>
                  <a:lnTo>
                    <a:pt x="2510" y="3981"/>
                  </a:lnTo>
                  <a:lnTo>
                    <a:pt x="2510" y="2749"/>
                  </a:lnTo>
                  <a:cubicBezTo>
                    <a:pt x="2510" y="1363"/>
                    <a:pt x="1469" y="195"/>
                    <a:pt x="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8140189" y="3991623"/>
              <a:ext cx="86649" cy="96558"/>
            </a:xfrm>
            <a:custGeom>
              <a:avLst/>
              <a:gdLst/>
              <a:ahLst/>
              <a:cxnLst/>
              <a:rect l="l" t="t" r="r" b="b"/>
              <a:pathLst>
                <a:path w="2466" h="2748" extrusionOk="0">
                  <a:moveTo>
                    <a:pt x="2377" y="0"/>
                  </a:moveTo>
                  <a:cubicBezTo>
                    <a:pt x="1023" y="195"/>
                    <a:pt x="1" y="1361"/>
                    <a:pt x="1" y="2747"/>
                  </a:cubicBezTo>
                  <a:lnTo>
                    <a:pt x="618" y="2747"/>
                  </a:lnTo>
                  <a:cubicBezTo>
                    <a:pt x="618" y="1681"/>
                    <a:pt x="1412" y="762"/>
                    <a:pt x="2465" y="610"/>
                  </a:cubicBezTo>
                  <a:lnTo>
                    <a:pt x="2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8182179" y="4110179"/>
              <a:ext cx="110367" cy="97190"/>
            </a:xfrm>
            <a:custGeom>
              <a:avLst/>
              <a:gdLst/>
              <a:ahLst/>
              <a:cxnLst/>
              <a:rect l="l" t="t" r="r" b="b"/>
              <a:pathLst>
                <a:path w="3141" h="2766" extrusionOk="0">
                  <a:moveTo>
                    <a:pt x="2513" y="1"/>
                  </a:moveTo>
                  <a:lnTo>
                    <a:pt x="2513" y="1210"/>
                  </a:lnTo>
                  <a:cubicBezTo>
                    <a:pt x="2513" y="1617"/>
                    <a:pt x="2189" y="2037"/>
                    <a:pt x="1791" y="2126"/>
                  </a:cubicBezTo>
                  <a:cubicBezTo>
                    <a:pt x="1716" y="2143"/>
                    <a:pt x="1642" y="2151"/>
                    <a:pt x="1569" y="2151"/>
                  </a:cubicBezTo>
                  <a:cubicBezTo>
                    <a:pt x="1051" y="2151"/>
                    <a:pt x="629" y="1737"/>
                    <a:pt x="629" y="1229"/>
                  </a:cubicBezTo>
                  <a:lnTo>
                    <a:pt x="0" y="1229"/>
                  </a:lnTo>
                  <a:cubicBezTo>
                    <a:pt x="0" y="2077"/>
                    <a:pt x="705" y="2765"/>
                    <a:pt x="1571" y="2765"/>
                  </a:cubicBezTo>
                  <a:cubicBezTo>
                    <a:pt x="2436" y="2765"/>
                    <a:pt x="3141" y="2077"/>
                    <a:pt x="3141" y="1229"/>
                  </a:cubicBezTo>
                  <a:lnTo>
                    <a:pt x="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8183163" y="4034141"/>
              <a:ext cx="110332" cy="97190"/>
            </a:xfrm>
            <a:custGeom>
              <a:avLst/>
              <a:gdLst/>
              <a:ahLst/>
              <a:cxnLst/>
              <a:rect l="l" t="t" r="r" b="b"/>
              <a:pathLst>
                <a:path w="3140" h="2766" extrusionOk="0">
                  <a:moveTo>
                    <a:pt x="1570" y="1"/>
                  </a:moveTo>
                  <a:cubicBezTo>
                    <a:pt x="1458" y="1"/>
                    <a:pt x="1343" y="12"/>
                    <a:pt x="1227" y="37"/>
                  </a:cubicBezTo>
                  <a:cubicBezTo>
                    <a:pt x="509" y="187"/>
                    <a:pt x="0" y="831"/>
                    <a:pt x="0" y="1565"/>
                  </a:cubicBezTo>
                  <a:lnTo>
                    <a:pt x="0" y="2765"/>
                  </a:lnTo>
                  <a:lnTo>
                    <a:pt x="628" y="2765"/>
                  </a:lnTo>
                  <a:lnTo>
                    <a:pt x="628" y="1556"/>
                  </a:lnTo>
                  <a:cubicBezTo>
                    <a:pt x="628" y="1149"/>
                    <a:pt x="951" y="730"/>
                    <a:pt x="1349" y="640"/>
                  </a:cubicBezTo>
                  <a:cubicBezTo>
                    <a:pt x="1424" y="623"/>
                    <a:pt x="1499" y="615"/>
                    <a:pt x="1571" y="615"/>
                  </a:cubicBezTo>
                  <a:cubicBezTo>
                    <a:pt x="2090" y="615"/>
                    <a:pt x="2512" y="1029"/>
                    <a:pt x="2512" y="1537"/>
                  </a:cubicBezTo>
                  <a:lnTo>
                    <a:pt x="3140" y="1537"/>
                  </a:lnTo>
                  <a:cubicBezTo>
                    <a:pt x="3140" y="690"/>
                    <a:pt x="2435" y="1"/>
                    <a:pt x="1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8226313" y="4083334"/>
              <a:ext cx="22101" cy="26880"/>
            </a:xfrm>
            <a:custGeom>
              <a:avLst/>
              <a:gdLst/>
              <a:ahLst/>
              <a:cxnLst/>
              <a:rect l="l" t="t" r="r" b="b"/>
              <a:pathLst>
                <a:path w="629" h="765" extrusionOk="0">
                  <a:moveTo>
                    <a:pt x="1" y="0"/>
                  </a:moveTo>
                  <a:lnTo>
                    <a:pt x="1" y="765"/>
                  </a:lnTo>
                  <a:lnTo>
                    <a:pt x="628" y="765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8226313" y="4131297"/>
              <a:ext cx="22101" cy="26880"/>
            </a:xfrm>
            <a:custGeom>
              <a:avLst/>
              <a:gdLst/>
              <a:ahLst/>
              <a:cxnLst/>
              <a:rect l="l" t="t" r="r" b="b"/>
              <a:pathLst>
                <a:path w="629" h="765" extrusionOk="0">
                  <a:moveTo>
                    <a:pt x="1" y="0"/>
                  </a:moveTo>
                  <a:lnTo>
                    <a:pt x="1" y="765"/>
                  </a:lnTo>
                  <a:lnTo>
                    <a:pt x="628" y="765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8140014" y="4110179"/>
              <a:ext cx="88230" cy="139918"/>
            </a:xfrm>
            <a:custGeom>
              <a:avLst/>
              <a:gdLst/>
              <a:ahLst/>
              <a:cxnLst/>
              <a:rect l="l" t="t" r="r" b="b"/>
              <a:pathLst>
                <a:path w="2511" h="3982" extrusionOk="0">
                  <a:moveTo>
                    <a:pt x="0" y="1"/>
                  </a:moveTo>
                  <a:lnTo>
                    <a:pt x="0" y="1233"/>
                  </a:lnTo>
                  <a:cubicBezTo>
                    <a:pt x="0" y="2621"/>
                    <a:pt x="1041" y="3787"/>
                    <a:pt x="2421" y="3982"/>
                  </a:cubicBezTo>
                  <a:lnTo>
                    <a:pt x="2510" y="3371"/>
                  </a:lnTo>
                  <a:cubicBezTo>
                    <a:pt x="1437" y="3220"/>
                    <a:pt x="628" y="2301"/>
                    <a:pt x="628" y="1233"/>
                  </a:cubicBezTo>
                  <a:lnTo>
                    <a:pt x="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8248626" y="4153364"/>
              <a:ext cx="86684" cy="96523"/>
            </a:xfrm>
            <a:custGeom>
              <a:avLst/>
              <a:gdLst/>
              <a:ahLst/>
              <a:cxnLst/>
              <a:rect l="l" t="t" r="r" b="b"/>
              <a:pathLst>
                <a:path w="2467" h="2747" extrusionOk="0">
                  <a:moveTo>
                    <a:pt x="1849" y="0"/>
                  </a:moveTo>
                  <a:cubicBezTo>
                    <a:pt x="1849" y="1066"/>
                    <a:pt x="1055" y="1985"/>
                    <a:pt x="1" y="2137"/>
                  </a:cubicBezTo>
                  <a:lnTo>
                    <a:pt x="89" y="2747"/>
                  </a:lnTo>
                  <a:cubicBezTo>
                    <a:pt x="1443" y="2552"/>
                    <a:pt x="2466" y="1386"/>
                    <a:pt x="2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8129296" y="3947384"/>
              <a:ext cx="216939" cy="64864"/>
            </a:xfrm>
            <a:custGeom>
              <a:avLst/>
              <a:gdLst/>
              <a:ahLst/>
              <a:cxnLst/>
              <a:rect l="l" t="t" r="r" b="b"/>
              <a:pathLst>
                <a:path w="6174" h="1846" extrusionOk="0">
                  <a:moveTo>
                    <a:pt x="3088" y="1"/>
                  </a:moveTo>
                  <a:cubicBezTo>
                    <a:pt x="1945" y="1"/>
                    <a:pt x="802" y="485"/>
                    <a:pt x="0" y="1451"/>
                  </a:cubicBezTo>
                  <a:lnTo>
                    <a:pt x="475" y="1845"/>
                  </a:lnTo>
                  <a:cubicBezTo>
                    <a:pt x="1154" y="1026"/>
                    <a:pt x="2120" y="617"/>
                    <a:pt x="3086" y="617"/>
                  </a:cubicBezTo>
                  <a:cubicBezTo>
                    <a:pt x="4053" y="617"/>
                    <a:pt x="5020" y="1027"/>
                    <a:pt x="5699" y="1845"/>
                  </a:cubicBezTo>
                  <a:lnTo>
                    <a:pt x="6173" y="1451"/>
                  </a:lnTo>
                  <a:cubicBezTo>
                    <a:pt x="5371" y="484"/>
                    <a:pt x="4229" y="1"/>
                    <a:pt x="3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8341320" y="4140855"/>
              <a:ext cx="37562" cy="82749"/>
            </a:xfrm>
            <a:custGeom>
              <a:avLst/>
              <a:gdLst/>
              <a:ahLst/>
              <a:cxnLst/>
              <a:rect l="l" t="t" r="r" b="b"/>
              <a:pathLst>
                <a:path w="1069" h="2355" extrusionOk="0">
                  <a:moveTo>
                    <a:pt x="452" y="1"/>
                  </a:moveTo>
                  <a:cubicBezTo>
                    <a:pt x="434" y="182"/>
                    <a:pt x="566" y="1067"/>
                    <a:pt x="1" y="2045"/>
                  </a:cubicBezTo>
                  <a:lnTo>
                    <a:pt x="535" y="2355"/>
                  </a:lnTo>
                  <a:cubicBezTo>
                    <a:pt x="884" y="1748"/>
                    <a:pt x="1069" y="1056"/>
                    <a:pt x="1069" y="355"/>
                  </a:cubicBezTo>
                  <a:lnTo>
                    <a:pt x="1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8344166" y="4025286"/>
              <a:ext cx="34716" cy="85876"/>
            </a:xfrm>
            <a:custGeom>
              <a:avLst/>
              <a:gdLst/>
              <a:ahLst/>
              <a:cxnLst/>
              <a:rect l="l" t="t" r="r" b="b"/>
              <a:pathLst>
                <a:path w="988" h="2444" extrusionOk="0">
                  <a:moveTo>
                    <a:pt x="562" y="0"/>
                  </a:moveTo>
                  <a:lnTo>
                    <a:pt x="0" y="275"/>
                  </a:lnTo>
                  <a:cubicBezTo>
                    <a:pt x="238" y="747"/>
                    <a:pt x="360" y="1254"/>
                    <a:pt x="360" y="1783"/>
                  </a:cubicBezTo>
                  <a:lnTo>
                    <a:pt x="360" y="2443"/>
                  </a:lnTo>
                  <a:lnTo>
                    <a:pt x="988" y="2443"/>
                  </a:lnTo>
                  <a:lnTo>
                    <a:pt x="988" y="1783"/>
                  </a:lnTo>
                  <a:cubicBezTo>
                    <a:pt x="988" y="1157"/>
                    <a:pt x="845" y="558"/>
                    <a:pt x="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8096794" y="4025286"/>
              <a:ext cx="34716" cy="85876"/>
            </a:xfrm>
            <a:custGeom>
              <a:avLst/>
              <a:gdLst/>
              <a:ahLst/>
              <a:cxnLst/>
              <a:rect l="l" t="t" r="r" b="b"/>
              <a:pathLst>
                <a:path w="988" h="2444" extrusionOk="0">
                  <a:moveTo>
                    <a:pt x="425" y="0"/>
                  </a:moveTo>
                  <a:cubicBezTo>
                    <a:pt x="144" y="558"/>
                    <a:pt x="0" y="1157"/>
                    <a:pt x="0" y="1783"/>
                  </a:cubicBezTo>
                  <a:lnTo>
                    <a:pt x="0" y="2443"/>
                  </a:lnTo>
                  <a:lnTo>
                    <a:pt x="629" y="2443"/>
                  </a:lnTo>
                  <a:lnTo>
                    <a:pt x="629" y="1783"/>
                  </a:lnTo>
                  <a:cubicBezTo>
                    <a:pt x="629" y="1254"/>
                    <a:pt x="750" y="747"/>
                    <a:pt x="988" y="275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8092542" y="4140925"/>
              <a:ext cx="41884" cy="82679"/>
            </a:xfrm>
            <a:custGeom>
              <a:avLst/>
              <a:gdLst/>
              <a:ahLst/>
              <a:cxnLst/>
              <a:rect l="l" t="t" r="r" b="b"/>
              <a:pathLst>
                <a:path w="1192" h="2353" extrusionOk="0">
                  <a:moveTo>
                    <a:pt x="124" y="0"/>
                  </a:moveTo>
                  <a:cubicBezTo>
                    <a:pt x="143" y="187"/>
                    <a:pt x="1" y="1212"/>
                    <a:pt x="658" y="2353"/>
                  </a:cubicBezTo>
                  <a:lnTo>
                    <a:pt x="1192" y="2043"/>
                  </a:lnTo>
                  <a:cubicBezTo>
                    <a:pt x="627" y="1065"/>
                    <a:pt x="759" y="18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8134778" y="4234568"/>
              <a:ext cx="205976" cy="59593"/>
            </a:xfrm>
            <a:custGeom>
              <a:avLst/>
              <a:gdLst/>
              <a:ahLst/>
              <a:cxnLst/>
              <a:rect l="l" t="t" r="r" b="b"/>
              <a:pathLst>
                <a:path w="5862" h="1696" extrusionOk="0">
                  <a:moveTo>
                    <a:pt x="451" y="0"/>
                  </a:moveTo>
                  <a:lnTo>
                    <a:pt x="0" y="421"/>
                  </a:lnTo>
                  <a:cubicBezTo>
                    <a:pt x="794" y="1271"/>
                    <a:pt x="1862" y="1695"/>
                    <a:pt x="2931" y="1695"/>
                  </a:cubicBezTo>
                  <a:cubicBezTo>
                    <a:pt x="4000" y="1695"/>
                    <a:pt x="5068" y="1270"/>
                    <a:pt x="5861" y="421"/>
                  </a:cubicBezTo>
                  <a:lnTo>
                    <a:pt x="5409" y="0"/>
                  </a:lnTo>
                  <a:cubicBezTo>
                    <a:pt x="4761" y="696"/>
                    <a:pt x="3880" y="1078"/>
                    <a:pt x="2930" y="1078"/>
                  </a:cubicBezTo>
                  <a:cubicBezTo>
                    <a:pt x="1981" y="1078"/>
                    <a:pt x="1099" y="696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>
          <a:extLst>
            <a:ext uri="{FF2B5EF4-FFF2-40B4-BE49-F238E27FC236}">
              <a16:creationId xmlns:a16="http://schemas.microsoft.com/office/drawing/2014/main" id="{AB6180BC-8F47-6D80-EC72-F538CBBA0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9">
            <a:extLst>
              <a:ext uri="{FF2B5EF4-FFF2-40B4-BE49-F238E27FC236}">
                <a16:creationId xmlns:a16="http://schemas.microsoft.com/office/drawing/2014/main" id="{CD43FF22-A643-C2E0-5439-7FBE5AC4AFFC}"/>
              </a:ext>
            </a:extLst>
          </p:cNvPr>
          <p:cNvGrpSpPr/>
          <p:nvPr/>
        </p:nvGrpSpPr>
        <p:grpSpPr>
          <a:xfrm rot="-5400000" flipH="1">
            <a:off x="869606" y="1010556"/>
            <a:ext cx="1498905" cy="3238067"/>
            <a:chOff x="7350442" y="2608992"/>
            <a:chExt cx="777239" cy="1673160"/>
          </a:xfrm>
        </p:grpSpPr>
        <p:sp>
          <p:nvSpPr>
            <p:cNvPr id="534" name="Google Shape;534;p39">
              <a:extLst>
                <a:ext uri="{FF2B5EF4-FFF2-40B4-BE49-F238E27FC236}">
                  <a16:creationId xmlns:a16="http://schemas.microsoft.com/office/drawing/2014/main" id="{B8CBC91E-12B3-24B8-FA42-DA4D14519775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9">
              <a:extLst>
                <a:ext uri="{FF2B5EF4-FFF2-40B4-BE49-F238E27FC236}">
                  <a16:creationId xmlns:a16="http://schemas.microsoft.com/office/drawing/2014/main" id="{C1DB0A42-DE08-4AE6-8363-A23C7131AA8C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9">
              <a:extLst>
                <a:ext uri="{FF2B5EF4-FFF2-40B4-BE49-F238E27FC236}">
                  <a16:creationId xmlns:a16="http://schemas.microsoft.com/office/drawing/2014/main" id="{2F6187D1-E5BF-EBFE-137E-5A543B30424E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9">
              <a:extLst>
                <a:ext uri="{FF2B5EF4-FFF2-40B4-BE49-F238E27FC236}">
                  <a16:creationId xmlns:a16="http://schemas.microsoft.com/office/drawing/2014/main" id="{3293EEDD-DD0C-80C4-9F61-0CA2433FEFA9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9">
              <a:extLst>
                <a:ext uri="{FF2B5EF4-FFF2-40B4-BE49-F238E27FC236}">
                  <a16:creationId xmlns:a16="http://schemas.microsoft.com/office/drawing/2014/main" id="{508537E4-5E47-4D1B-EC19-C8384B67287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9">
              <a:extLst>
                <a:ext uri="{FF2B5EF4-FFF2-40B4-BE49-F238E27FC236}">
                  <a16:creationId xmlns:a16="http://schemas.microsoft.com/office/drawing/2014/main" id="{D969D538-10F0-73C1-8D26-7C5581662BD0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9">
              <a:extLst>
                <a:ext uri="{FF2B5EF4-FFF2-40B4-BE49-F238E27FC236}">
                  <a16:creationId xmlns:a16="http://schemas.microsoft.com/office/drawing/2014/main" id="{EEDA410C-0793-6545-1997-7CF2B476BC4B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>
              <a:extLst>
                <a:ext uri="{FF2B5EF4-FFF2-40B4-BE49-F238E27FC236}">
                  <a16:creationId xmlns:a16="http://schemas.microsoft.com/office/drawing/2014/main" id="{65DBD8B9-49C0-7265-8B34-8F513817F613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39">
            <a:extLst>
              <a:ext uri="{FF2B5EF4-FFF2-40B4-BE49-F238E27FC236}">
                <a16:creationId xmlns:a16="http://schemas.microsoft.com/office/drawing/2014/main" id="{28D67498-2BA1-86C7-3ECC-30CC739C04E9}"/>
              </a:ext>
            </a:extLst>
          </p:cNvPr>
          <p:cNvSpPr/>
          <p:nvPr/>
        </p:nvSpPr>
        <p:spPr>
          <a:xfrm>
            <a:off x="713225" y="2895600"/>
            <a:ext cx="4887600" cy="171300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extLst>
              <a:ext uri="{FF2B5EF4-FFF2-40B4-BE49-F238E27FC236}">
                <a16:creationId xmlns:a16="http://schemas.microsoft.com/office/drawing/2014/main" id="{2A585507-533B-6B1F-7236-524B878EB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874" y="3226350"/>
            <a:ext cx="4202947" cy="10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496DE0-4E85-324E-1C3F-0DA96F9FD858}"/>
              </a:ext>
            </a:extLst>
          </p:cNvPr>
          <p:cNvGrpSpPr/>
          <p:nvPr/>
        </p:nvGrpSpPr>
        <p:grpSpPr>
          <a:xfrm>
            <a:off x="-4992198" y="732486"/>
            <a:ext cx="4843277" cy="3545364"/>
            <a:chOff x="76548" y="947504"/>
            <a:chExt cx="4843277" cy="3545364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1FE847AE-65D2-82A6-D502-5136CAC5B00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50791829"/>
                </p:ext>
              </p:extLst>
            </p:nvPr>
          </p:nvGraphicFramePr>
          <p:xfrm>
            <a:off x="76549" y="947504"/>
            <a:ext cx="4843276" cy="35453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Google Shape;548;p40">
              <a:extLst>
                <a:ext uri="{FF2B5EF4-FFF2-40B4-BE49-F238E27FC236}">
                  <a16:creationId xmlns:a16="http://schemas.microsoft.com/office/drawing/2014/main" id="{C8FD6975-E43C-B822-D946-D6F8CDE5FEB0}"/>
                </a:ext>
              </a:extLst>
            </p:cNvPr>
            <p:cNvSpPr/>
            <p:nvPr/>
          </p:nvSpPr>
          <p:spPr>
            <a:xfrm>
              <a:off x="76548" y="947504"/>
              <a:ext cx="4843275" cy="3545363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3FF5E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19050" dir="5400000" algn="bl" rotWithShape="0">
                <a:srgbClr val="98FAFC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752DECB-642B-28DE-70C0-FF828E44CF3E}"/>
              </a:ext>
            </a:extLst>
          </p:cNvPr>
          <p:cNvSpPr txBox="1"/>
          <p:nvPr/>
        </p:nvSpPr>
        <p:spPr>
          <a:xfrm>
            <a:off x="869821" y="-835780"/>
            <a:ext cx="4843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Case Study: Improved Attendance Using RFID (Samaddar et al., 2023)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28A44E4-5312-975D-C879-2ADB1D2A4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9620" y="2246218"/>
            <a:ext cx="430886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Oswald" pitchFamily="2" charset="0"/>
              </a:rPr>
              <a:t>Based on Samaddar et al. (2023), the RFID system demonstrated a 128.57% improvement across accuracy, efficiency, and engagement metrics compared to manual methods.</a:t>
            </a:r>
            <a:endParaRPr lang="en-US" sz="1100" dirty="0">
              <a:solidFill>
                <a:schemeClr val="tx1"/>
              </a:solidFill>
              <a:latin typeface="Oswa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62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>
          <a:extLst>
            <a:ext uri="{FF2B5EF4-FFF2-40B4-BE49-F238E27FC236}">
              <a16:creationId xmlns:a16="http://schemas.microsoft.com/office/drawing/2014/main" id="{65E39685-76A2-BAED-8048-CFD22384C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0">
            <a:extLst>
              <a:ext uri="{FF2B5EF4-FFF2-40B4-BE49-F238E27FC236}">
                <a16:creationId xmlns:a16="http://schemas.microsoft.com/office/drawing/2014/main" id="{159FE3DC-ACF0-4500-7650-D9B92D9BE7E5}"/>
              </a:ext>
            </a:extLst>
          </p:cNvPr>
          <p:cNvSpPr/>
          <p:nvPr/>
        </p:nvSpPr>
        <p:spPr>
          <a:xfrm>
            <a:off x="1239567" y="1210349"/>
            <a:ext cx="7660645" cy="2940600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anose="020F05020202040302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662EE-3264-5D4B-2777-25407FEDF0C9}"/>
              </a:ext>
            </a:extLst>
          </p:cNvPr>
          <p:cNvSpPr txBox="1"/>
          <p:nvPr/>
        </p:nvSpPr>
        <p:spPr>
          <a:xfrm>
            <a:off x="693090" y="93369"/>
            <a:ext cx="4843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Case Study: Improved Attendance Using RFID (Samaddar et al., 2023)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93F01-42BC-19D2-FFF8-D9D82DECCA2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516788" y="2203596"/>
            <a:ext cx="430886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Oswald" pitchFamily="2" charset="0"/>
              </a:rPr>
              <a:t>Based on Samaddar et al. (2023), the RFID system demonstrated a 128.57% improvement across accuracy, efficiency, and engagement metrics compared to manual methods.</a:t>
            </a:r>
            <a:endParaRPr lang="en-US" sz="1100" dirty="0">
              <a:solidFill>
                <a:schemeClr val="tx1"/>
              </a:solidFill>
              <a:latin typeface="Oswald" pitchFamily="2" charset="0"/>
            </a:endParaRPr>
          </a:p>
        </p:txBody>
      </p:sp>
      <p:grpSp>
        <p:nvGrpSpPr>
          <p:cNvPr id="17" name="Google Shape;4055;p119">
            <a:extLst>
              <a:ext uri="{FF2B5EF4-FFF2-40B4-BE49-F238E27FC236}">
                <a16:creationId xmlns:a16="http://schemas.microsoft.com/office/drawing/2014/main" id="{DCC207B6-DA58-6C33-13C3-AC47DCCDFC77}"/>
              </a:ext>
            </a:extLst>
          </p:cNvPr>
          <p:cNvGrpSpPr/>
          <p:nvPr/>
        </p:nvGrpSpPr>
        <p:grpSpPr>
          <a:xfrm rot="19116789">
            <a:off x="154273" y="318181"/>
            <a:ext cx="461094" cy="409291"/>
            <a:chOff x="2498900" y="4196250"/>
            <a:chExt cx="428150" cy="428575"/>
          </a:xfrm>
          <a:solidFill>
            <a:schemeClr val="accent1"/>
          </a:solidFill>
        </p:grpSpPr>
        <p:sp>
          <p:nvSpPr>
            <p:cNvPr id="18" name="Google Shape;4056;p119">
              <a:extLst>
                <a:ext uri="{FF2B5EF4-FFF2-40B4-BE49-F238E27FC236}">
                  <a16:creationId xmlns:a16="http://schemas.microsoft.com/office/drawing/2014/main" id="{1F5E6A61-006D-48A0-B1B1-A94C46C29A11}"/>
                </a:ext>
              </a:extLst>
            </p:cNvPr>
            <p:cNvSpPr/>
            <p:nvPr/>
          </p:nvSpPr>
          <p:spPr>
            <a:xfrm>
              <a:off x="2634150" y="4331925"/>
              <a:ext cx="157250" cy="157225"/>
            </a:xfrm>
            <a:custGeom>
              <a:avLst/>
              <a:gdLst/>
              <a:ahLst/>
              <a:cxnLst/>
              <a:rect l="l" t="t" r="r" b="b"/>
              <a:pathLst>
                <a:path w="6290" h="6289" extrusionOk="0">
                  <a:moveTo>
                    <a:pt x="5619" y="671"/>
                  </a:moveTo>
                  <a:lnTo>
                    <a:pt x="5620" y="5620"/>
                  </a:lnTo>
                  <a:lnTo>
                    <a:pt x="670" y="5620"/>
                  </a:lnTo>
                  <a:lnTo>
                    <a:pt x="670" y="671"/>
                  </a:lnTo>
                  <a:close/>
                  <a:moveTo>
                    <a:pt x="336" y="0"/>
                  </a:moveTo>
                  <a:cubicBezTo>
                    <a:pt x="151" y="0"/>
                    <a:pt x="1" y="151"/>
                    <a:pt x="1" y="336"/>
                  </a:cubicBezTo>
                  <a:lnTo>
                    <a:pt x="1" y="5954"/>
                  </a:lnTo>
                  <a:cubicBezTo>
                    <a:pt x="1" y="6138"/>
                    <a:pt x="151" y="6289"/>
                    <a:pt x="336" y="6289"/>
                  </a:cubicBezTo>
                  <a:lnTo>
                    <a:pt x="5954" y="6289"/>
                  </a:lnTo>
                  <a:cubicBezTo>
                    <a:pt x="6139" y="6289"/>
                    <a:pt x="6289" y="6138"/>
                    <a:pt x="6289" y="5954"/>
                  </a:cubicBezTo>
                  <a:lnTo>
                    <a:pt x="6289" y="336"/>
                  </a:lnTo>
                  <a:cubicBezTo>
                    <a:pt x="6289" y="151"/>
                    <a:pt x="6139" y="0"/>
                    <a:pt x="5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19" name="Google Shape;4057;p119">
              <a:extLst>
                <a:ext uri="{FF2B5EF4-FFF2-40B4-BE49-F238E27FC236}">
                  <a16:creationId xmlns:a16="http://schemas.microsoft.com/office/drawing/2014/main" id="{58610588-EB0B-DCA6-A14C-2CC04CE4F622}"/>
                </a:ext>
              </a:extLst>
            </p:cNvPr>
            <p:cNvSpPr/>
            <p:nvPr/>
          </p:nvSpPr>
          <p:spPr>
            <a:xfrm>
              <a:off x="2703600" y="4368725"/>
              <a:ext cx="50775" cy="16750"/>
            </a:xfrm>
            <a:custGeom>
              <a:avLst/>
              <a:gdLst/>
              <a:ahLst/>
              <a:cxnLst/>
              <a:rect l="l" t="t" r="r" b="b"/>
              <a:pathLst>
                <a:path w="2031" h="670" extrusionOk="0">
                  <a:moveTo>
                    <a:pt x="328" y="1"/>
                  </a:moveTo>
                  <a:cubicBezTo>
                    <a:pt x="146" y="4"/>
                    <a:pt x="0" y="153"/>
                    <a:pt x="0" y="334"/>
                  </a:cubicBezTo>
                  <a:cubicBezTo>
                    <a:pt x="0" y="516"/>
                    <a:pt x="146" y="665"/>
                    <a:pt x="328" y="670"/>
                  </a:cubicBezTo>
                  <a:lnTo>
                    <a:pt x="1705" y="670"/>
                  </a:lnTo>
                  <a:cubicBezTo>
                    <a:pt x="1887" y="665"/>
                    <a:pt x="2031" y="516"/>
                    <a:pt x="2031" y="334"/>
                  </a:cubicBezTo>
                  <a:cubicBezTo>
                    <a:pt x="2031" y="153"/>
                    <a:pt x="1887" y="4"/>
                    <a:pt x="17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0" name="Google Shape;4058;p119">
              <a:extLst>
                <a:ext uri="{FF2B5EF4-FFF2-40B4-BE49-F238E27FC236}">
                  <a16:creationId xmlns:a16="http://schemas.microsoft.com/office/drawing/2014/main" id="{385E5B4E-3683-6B83-8C26-7795D9F3C9DA}"/>
                </a:ext>
              </a:extLst>
            </p:cNvPr>
            <p:cNvSpPr/>
            <p:nvPr/>
          </p:nvSpPr>
          <p:spPr>
            <a:xfrm>
              <a:off x="2665675" y="4368700"/>
              <a:ext cx="18200" cy="16775"/>
            </a:xfrm>
            <a:custGeom>
              <a:avLst/>
              <a:gdLst/>
              <a:ahLst/>
              <a:cxnLst/>
              <a:rect l="l" t="t" r="r" b="b"/>
              <a:pathLst>
                <a:path w="728" h="671" extrusionOk="0">
                  <a:moveTo>
                    <a:pt x="369" y="1"/>
                  </a:moveTo>
                  <a:cubicBezTo>
                    <a:pt x="260" y="1"/>
                    <a:pt x="154" y="54"/>
                    <a:pt x="89" y="149"/>
                  </a:cubicBezTo>
                  <a:cubicBezTo>
                    <a:pt x="1" y="281"/>
                    <a:pt x="19" y="460"/>
                    <a:pt x="132" y="573"/>
                  </a:cubicBezTo>
                  <a:cubicBezTo>
                    <a:pt x="194" y="635"/>
                    <a:pt x="279" y="669"/>
                    <a:pt x="367" y="671"/>
                  </a:cubicBezTo>
                  <a:cubicBezTo>
                    <a:pt x="528" y="671"/>
                    <a:pt x="665" y="558"/>
                    <a:pt x="696" y="401"/>
                  </a:cubicBezTo>
                  <a:cubicBezTo>
                    <a:pt x="727" y="244"/>
                    <a:pt x="644" y="87"/>
                    <a:pt x="497" y="26"/>
                  </a:cubicBezTo>
                  <a:cubicBezTo>
                    <a:pt x="455" y="9"/>
                    <a:pt x="412" y="1"/>
                    <a:pt x="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1" name="Google Shape;4059;p119">
              <a:extLst>
                <a:ext uri="{FF2B5EF4-FFF2-40B4-BE49-F238E27FC236}">
                  <a16:creationId xmlns:a16="http://schemas.microsoft.com/office/drawing/2014/main" id="{20B38BE6-8551-AC39-D3D0-885C766C4419}"/>
                </a:ext>
              </a:extLst>
            </p:cNvPr>
            <p:cNvSpPr/>
            <p:nvPr/>
          </p:nvSpPr>
          <p:spPr>
            <a:xfrm>
              <a:off x="2666300" y="4402150"/>
              <a:ext cx="88075" cy="16750"/>
            </a:xfrm>
            <a:custGeom>
              <a:avLst/>
              <a:gdLst/>
              <a:ahLst/>
              <a:cxnLst/>
              <a:rect l="l" t="t" r="r" b="b"/>
              <a:pathLst>
                <a:path w="3523" h="670" extrusionOk="0">
                  <a:moveTo>
                    <a:pt x="336" y="0"/>
                  </a:moveTo>
                  <a:cubicBezTo>
                    <a:pt x="151" y="0"/>
                    <a:pt x="0" y="149"/>
                    <a:pt x="0" y="336"/>
                  </a:cubicBezTo>
                  <a:cubicBezTo>
                    <a:pt x="0" y="521"/>
                    <a:pt x="149" y="669"/>
                    <a:pt x="333" y="669"/>
                  </a:cubicBezTo>
                  <a:cubicBezTo>
                    <a:pt x="336" y="669"/>
                    <a:pt x="339" y="669"/>
                    <a:pt x="342" y="669"/>
                  </a:cubicBezTo>
                  <a:lnTo>
                    <a:pt x="3197" y="669"/>
                  </a:lnTo>
                  <a:cubicBezTo>
                    <a:pt x="3379" y="666"/>
                    <a:pt x="3523" y="517"/>
                    <a:pt x="3523" y="336"/>
                  </a:cubicBezTo>
                  <a:cubicBezTo>
                    <a:pt x="3523" y="154"/>
                    <a:pt x="3379" y="5"/>
                    <a:pt x="3197" y="0"/>
                  </a:cubicBezTo>
                  <a:lnTo>
                    <a:pt x="342" y="0"/>
                  </a:lnTo>
                  <a:cubicBezTo>
                    <a:pt x="340" y="0"/>
                    <a:pt x="338" y="0"/>
                    <a:pt x="3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2" name="Google Shape;4060;p119">
              <a:extLst>
                <a:ext uri="{FF2B5EF4-FFF2-40B4-BE49-F238E27FC236}">
                  <a16:creationId xmlns:a16="http://schemas.microsoft.com/office/drawing/2014/main" id="{DCB3D1A2-E980-36DA-D68D-5189A524DCA0}"/>
                </a:ext>
              </a:extLst>
            </p:cNvPr>
            <p:cNvSpPr/>
            <p:nvPr/>
          </p:nvSpPr>
          <p:spPr>
            <a:xfrm>
              <a:off x="2665850" y="4435650"/>
              <a:ext cx="18225" cy="16750"/>
            </a:xfrm>
            <a:custGeom>
              <a:avLst/>
              <a:gdLst/>
              <a:ahLst/>
              <a:cxnLst/>
              <a:rect l="l" t="t" r="r" b="b"/>
              <a:pathLst>
                <a:path w="729" h="670" extrusionOk="0">
                  <a:moveTo>
                    <a:pt x="360" y="0"/>
                  </a:moveTo>
                  <a:cubicBezTo>
                    <a:pt x="202" y="0"/>
                    <a:pt x="64" y="113"/>
                    <a:pt x="32" y="268"/>
                  </a:cubicBezTo>
                  <a:cubicBezTo>
                    <a:pt x="0" y="425"/>
                    <a:pt x="85" y="582"/>
                    <a:pt x="233" y="643"/>
                  </a:cubicBezTo>
                  <a:cubicBezTo>
                    <a:pt x="274" y="661"/>
                    <a:pt x="318" y="669"/>
                    <a:pt x="361" y="669"/>
                  </a:cubicBezTo>
                  <a:cubicBezTo>
                    <a:pt x="470" y="669"/>
                    <a:pt x="575" y="615"/>
                    <a:pt x="638" y="520"/>
                  </a:cubicBezTo>
                  <a:cubicBezTo>
                    <a:pt x="728" y="388"/>
                    <a:pt x="710" y="211"/>
                    <a:pt x="598" y="98"/>
                  </a:cubicBezTo>
                  <a:cubicBezTo>
                    <a:pt x="534" y="34"/>
                    <a:pt x="449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3" name="Google Shape;4061;p119">
              <a:extLst>
                <a:ext uri="{FF2B5EF4-FFF2-40B4-BE49-F238E27FC236}">
                  <a16:creationId xmlns:a16="http://schemas.microsoft.com/office/drawing/2014/main" id="{3B9F36D5-F843-3B45-24BC-34D2AEEDAEC3}"/>
                </a:ext>
              </a:extLst>
            </p:cNvPr>
            <p:cNvSpPr/>
            <p:nvPr/>
          </p:nvSpPr>
          <p:spPr>
            <a:xfrm>
              <a:off x="2700325" y="4435650"/>
              <a:ext cx="18150" cy="16725"/>
            </a:xfrm>
            <a:custGeom>
              <a:avLst/>
              <a:gdLst/>
              <a:ahLst/>
              <a:cxnLst/>
              <a:rect l="l" t="t" r="r" b="b"/>
              <a:pathLst>
                <a:path w="726" h="669" extrusionOk="0">
                  <a:moveTo>
                    <a:pt x="359" y="0"/>
                  </a:moveTo>
                  <a:cubicBezTo>
                    <a:pt x="200" y="0"/>
                    <a:pt x="63" y="113"/>
                    <a:pt x="32" y="268"/>
                  </a:cubicBezTo>
                  <a:cubicBezTo>
                    <a:pt x="1" y="425"/>
                    <a:pt x="84" y="582"/>
                    <a:pt x="231" y="643"/>
                  </a:cubicBezTo>
                  <a:cubicBezTo>
                    <a:pt x="273" y="660"/>
                    <a:pt x="316" y="668"/>
                    <a:pt x="359" y="668"/>
                  </a:cubicBezTo>
                  <a:cubicBezTo>
                    <a:pt x="468" y="668"/>
                    <a:pt x="574" y="615"/>
                    <a:pt x="637" y="520"/>
                  </a:cubicBezTo>
                  <a:cubicBezTo>
                    <a:pt x="725" y="388"/>
                    <a:pt x="709" y="211"/>
                    <a:pt x="596" y="98"/>
                  </a:cubicBezTo>
                  <a:cubicBezTo>
                    <a:pt x="532" y="34"/>
                    <a:pt x="447" y="0"/>
                    <a:pt x="3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4" name="Google Shape;4062;p119">
              <a:extLst>
                <a:ext uri="{FF2B5EF4-FFF2-40B4-BE49-F238E27FC236}">
                  <a16:creationId xmlns:a16="http://schemas.microsoft.com/office/drawing/2014/main" id="{1B8256E2-9B9D-3FEA-6D31-3FAEC49BC89E}"/>
                </a:ext>
              </a:extLst>
            </p:cNvPr>
            <p:cNvSpPr/>
            <p:nvPr/>
          </p:nvSpPr>
          <p:spPr>
            <a:xfrm>
              <a:off x="2737225" y="4435650"/>
              <a:ext cx="18175" cy="16725"/>
            </a:xfrm>
            <a:custGeom>
              <a:avLst/>
              <a:gdLst/>
              <a:ahLst/>
              <a:cxnLst/>
              <a:rect l="l" t="t" r="r" b="b"/>
              <a:pathLst>
                <a:path w="727" h="669" extrusionOk="0">
                  <a:moveTo>
                    <a:pt x="360" y="0"/>
                  </a:moveTo>
                  <a:cubicBezTo>
                    <a:pt x="200" y="0"/>
                    <a:pt x="62" y="113"/>
                    <a:pt x="31" y="268"/>
                  </a:cubicBezTo>
                  <a:cubicBezTo>
                    <a:pt x="0" y="425"/>
                    <a:pt x="84" y="582"/>
                    <a:pt x="233" y="643"/>
                  </a:cubicBezTo>
                  <a:cubicBezTo>
                    <a:pt x="274" y="660"/>
                    <a:pt x="317" y="668"/>
                    <a:pt x="360" y="668"/>
                  </a:cubicBezTo>
                  <a:cubicBezTo>
                    <a:pt x="469" y="668"/>
                    <a:pt x="574" y="615"/>
                    <a:pt x="638" y="520"/>
                  </a:cubicBezTo>
                  <a:cubicBezTo>
                    <a:pt x="727" y="388"/>
                    <a:pt x="709" y="211"/>
                    <a:pt x="596" y="98"/>
                  </a:cubicBezTo>
                  <a:cubicBezTo>
                    <a:pt x="534" y="34"/>
                    <a:pt x="448" y="0"/>
                    <a:pt x="3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5" name="Google Shape;4063;p119">
              <a:extLst>
                <a:ext uri="{FF2B5EF4-FFF2-40B4-BE49-F238E27FC236}">
                  <a16:creationId xmlns:a16="http://schemas.microsoft.com/office/drawing/2014/main" id="{B20998C4-D3BD-7CE5-BCB3-CA6EA5B577AC}"/>
                </a:ext>
              </a:extLst>
            </p:cNvPr>
            <p:cNvSpPr/>
            <p:nvPr/>
          </p:nvSpPr>
          <p:spPr>
            <a:xfrm>
              <a:off x="2703675" y="4196475"/>
              <a:ext cx="18200" cy="16725"/>
            </a:xfrm>
            <a:custGeom>
              <a:avLst/>
              <a:gdLst/>
              <a:ahLst/>
              <a:cxnLst/>
              <a:rect l="l" t="t" r="r" b="b"/>
              <a:pathLst>
                <a:path w="728" h="669" extrusionOk="0">
                  <a:moveTo>
                    <a:pt x="368" y="1"/>
                  </a:moveTo>
                  <a:cubicBezTo>
                    <a:pt x="260" y="1"/>
                    <a:pt x="154" y="54"/>
                    <a:pt x="91" y="149"/>
                  </a:cubicBezTo>
                  <a:cubicBezTo>
                    <a:pt x="1" y="281"/>
                    <a:pt x="19" y="458"/>
                    <a:pt x="132" y="571"/>
                  </a:cubicBezTo>
                  <a:cubicBezTo>
                    <a:pt x="194" y="635"/>
                    <a:pt x="279" y="669"/>
                    <a:pt x="367" y="669"/>
                  </a:cubicBezTo>
                  <a:cubicBezTo>
                    <a:pt x="527" y="669"/>
                    <a:pt x="665" y="556"/>
                    <a:pt x="696" y="401"/>
                  </a:cubicBezTo>
                  <a:cubicBezTo>
                    <a:pt x="727" y="244"/>
                    <a:pt x="644" y="87"/>
                    <a:pt x="496" y="26"/>
                  </a:cubicBezTo>
                  <a:cubicBezTo>
                    <a:pt x="455" y="9"/>
                    <a:pt x="411" y="1"/>
                    <a:pt x="3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  <p:sp>
          <p:nvSpPr>
            <p:cNvPr id="26" name="Google Shape;4064;p119">
              <a:extLst>
                <a:ext uri="{FF2B5EF4-FFF2-40B4-BE49-F238E27FC236}">
                  <a16:creationId xmlns:a16="http://schemas.microsoft.com/office/drawing/2014/main" id="{FBDCCF4E-F4FD-695E-5524-D0172E5E5493}"/>
                </a:ext>
              </a:extLst>
            </p:cNvPr>
            <p:cNvSpPr/>
            <p:nvPr/>
          </p:nvSpPr>
          <p:spPr>
            <a:xfrm>
              <a:off x="2498900" y="4196250"/>
              <a:ext cx="428150" cy="428575"/>
            </a:xfrm>
            <a:custGeom>
              <a:avLst/>
              <a:gdLst/>
              <a:ahLst/>
              <a:cxnLst/>
              <a:rect l="l" t="t" r="r" b="b"/>
              <a:pathLst>
                <a:path w="17126" h="17143" extrusionOk="0">
                  <a:moveTo>
                    <a:pt x="6214" y="3420"/>
                  </a:moveTo>
                  <a:lnTo>
                    <a:pt x="6214" y="4089"/>
                  </a:lnTo>
                  <a:lnTo>
                    <a:pt x="5545" y="4089"/>
                  </a:lnTo>
                  <a:lnTo>
                    <a:pt x="5545" y="3420"/>
                  </a:lnTo>
                  <a:close/>
                  <a:moveTo>
                    <a:pt x="8889" y="3420"/>
                  </a:moveTo>
                  <a:lnTo>
                    <a:pt x="8889" y="4089"/>
                  </a:lnTo>
                  <a:lnTo>
                    <a:pt x="8221" y="4089"/>
                  </a:lnTo>
                  <a:lnTo>
                    <a:pt x="8221" y="3420"/>
                  </a:lnTo>
                  <a:close/>
                  <a:moveTo>
                    <a:pt x="11565" y="3420"/>
                  </a:moveTo>
                  <a:lnTo>
                    <a:pt x="11565" y="4089"/>
                  </a:lnTo>
                  <a:lnTo>
                    <a:pt x="10896" y="4089"/>
                  </a:lnTo>
                  <a:lnTo>
                    <a:pt x="10896" y="3420"/>
                  </a:lnTo>
                  <a:close/>
                  <a:moveTo>
                    <a:pt x="4074" y="5561"/>
                  </a:moveTo>
                  <a:lnTo>
                    <a:pt x="4074" y="6230"/>
                  </a:lnTo>
                  <a:lnTo>
                    <a:pt x="3405" y="6230"/>
                  </a:lnTo>
                  <a:lnTo>
                    <a:pt x="3405" y="5561"/>
                  </a:lnTo>
                  <a:close/>
                  <a:moveTo>
                    <a:pt x="13036" y="5561"/>
                  </a:moveTo>
                  <a:lnTo>
                    <a:pt x="13705" y="5563"/>
                  </a:lnTo>
                  <a:lnTo>
                    <a:pt x="13705" y="6232"/>
                  </a:lnTo>
                  <a:lnTo>
                    <a:pt x="13036" y="6232"/>
                  </a:lnTo>
                  <a:lnTo>
                    <a:pt x="13036" y="5561"/>
                  </a:lnTo>
                  <a:close/>
                  <a:moveTo>
                    <a:pt x="4074" y="8236"/>
                  </a:moveTo>
                  <a:lnTo>
                    <a:pt x="4074" y="8905"/>
                  </a:lnTo>
                  <a:lnTo>
                    <a:pt x="3405" y="8905"/>
                  </a:lnTo>
                  <a:lnTo>
                    <a:pt x="3405" y="8236"/>
                  </a:lnTo>
                  <a:close/>
                  <a:moveTo>
                    <a:pt x="13705" y="8238"/>
                  </a:moveTo>
                  <a:lnTo>
                    <a:pt x="13705" y="8907"/>
                  </a:lnTo>
                  <a:lnTo>
                    <a:pt x="13036" y="8907"/>
                  </a:lnTo>
                  <a:lnTo>
                    <a:pt x="13036" y="8238"/>
                  </a:lnTo>
                  <a:close/>
                  <a:moveTo>
                    <a:pt x="4074" y="10913"/>
                  </a:moveTo>
                  <a:lnTo>
                    <a:pt x="4074" y="11580"/>
                  </a:lnTo>
                  <a:lnTo>
                    <a:pt x="3405" y="11580"/>
                  </a:lnTo>
                  <a:lnTo>
                    <a:pt x="3405" y="10913"/>
                  </a:lnTo>
                  <a:close/>
                  <a:moveTo>
                    <a:pt x="13705" y="10911"/>
                  </a:moveTo>
                  <a:lnTo>
                    <a:pt x="13705" y="11580"/>
                  </a:lnTo>
                  <a:lnTo>
                    <a:pt x="13036" y="11580"/>
                  </a:lnTo>
                  <a:lnTo>
                    <a:pt x="13036" y="10911"/>
                  </a:lnTo>
                  <a:close/>
                  <a:moveTo>
                    <a:pt x="12368" y="4758"/>
                  </a:moveTo>
                  <a:lnTo>
                    <a:pt x="12368" y="12383"/>
                  </a:lnTo>
                  <a:lnTo>
                    <a:pt x="4743" y="12383"/>
                  </a:lnTo>
                  <a:lnTo>
                    <a:pt x="4743" y="4758"/>
                  </a:lnTo>
                  <a:close/>
                  <a:moveTo>
                    <a:pt x="6214" y="13053"/>
                  </a:moveTo>
                  <a:lnTo>
                    <a:pt x="6214" y="13722"/>
                  </a:lnTo>
                  <a:lnTo>
                    <a:pt x="5545" y="13722"/>
                  </a:lnTo>
                  <a:lnTo>
                    <a:pt x="5545" y="13053"/>
                  </a:lnTo>
                  <a:close/>
                  <a:moveTo>
                    <a:pt x="8889" y="13053"/>
                  </a:moveTo>
                  <a:lnTo>
                    <a:pt x="8889" y="13722"/>
                  </a:lnTo>
                  <a:lnTo>
                    <a:pt x="8221" y="13722"/>
                  </a:lnTo>
                  <a:lnTo>
                    <a:pt x="8221" y="13053"/>
                  </a:lnTo>
                  <a:close/>
                  <a:moveTo>
                    <a:pt x="11565" y="13053"/>
                  </a:moveTo>
                  <a:lnTo>
                    <a:pt x="11565" y="13722"/>
                  </a:lnTo>
                  <a:lnTo>
                    <a:pt x="10896" y="13722"/>
                  </a:lnTo>
                  <a:lnTo>
                    <a:pt x="10896" y="13053"/>
                  </a:lnTo>
                  <a:close/>
                  <a:moveTo>
                    <a:pt x="4776" y="1"/>
                  </a:moveTo>
                  <a:cubicBezTo>
                    <a:pt x="4588" y="1"/>
                    <a:pt x="4437" y="156"/>
                    <a:pt x="4440" y="344"/>
                  </a:cubicBezTo>
                  <a:lnTo>
                    <a:pt x="4440" y="1180"/>
                  </a:lnTo>
                  <a:cubicBezTo>
                    <a:pt x="4440" y="1365"/>
                    <a:pt x="4591" y="1514"/>
                    <a:pt x="4776" y="1514"/>
                  </a:cubicBezTo>
                  <a:lnTo>
                    <a:pt x="5545" y="1514"/>
                  </a:lnTo>
                  <a:lnTo>
                    <a:pt x="5545" y="2752"/>
                  </a:lnTo>
                  <a:lnTo>
                    <a:pt x="5211" y="2752"/>
                  </a:lnTo>
                  <a:cubicBezTo>
                    <a:pt x="5026" y="2752"/>
                    <a:pt x="4876" y="2901"/>
                    <a:pt x="4876" y="3086"/>
                  </a:cubicBezTo>
                  <a:lnTo>
                    <a:pt x="4876" y="4091"/>
                  </a:lnTo>
                  <a:lnTo>
                    <a:pt x="4408" y="4091"/>
                  </a:lnTo>
                  <a:cubicBezTo>
                    <a:pt x="4407" y="4091"/>
                    <a:pt x="4406" y="4091"/>
                    <a:pt x="4405" y="4091"/>
                  </a:cubicBezTo>
                  <a:cubicBezTo>
                    <a:pt x="4221" y="4091"/>
                    <a:pt x="4074" y="4240"/>
                    <a:pt x="4074" y="4424"/>
                  </a:cubicBezTo>
                  <a:lnTo>
                    <a:pt x="4074" y="4892"/>
                  </a:lnTo>
                  <a:lnTo>
                    <a:pt x="3069" y="4892"/>
                  </a:lnTo>
                  <a:cubicBezTo>
                    <a:pt x="2885" y="4892"/>
                    <a:pt x="2736" y="5043"/>
                    <a:pt x="2736" y="5228"/>
                  </a:cubicBezTo>
                  <a:lnTo>
                    <a:pt x="2736" y="5561"/>
                  </a:lnTo>
                  <a:lnTo>
                    <a:pt x="1499" y="5561"/>
                  </a:lnTo>
                  <a:lnTo>
                    <a:pt x="1499" y="4792"/>
                  </a:lnTo>
                  <a:cubicBezTo>
                    <a:pt x="1499" y="4608"/>
                    <a:pt x="1350" y="4457"/>
                    <a:pt x="1165" y="4457"/>
                  </a:cubicBezTo>
                  <a:lnTo>
                    <a:pt x="329" y="4457"/>
                  </a:lnTo>
                  <a:cubicBezTo>
                    <a:pt x="148" y="4462"/>
                    <a:pt x="2" y="4611"/>
                    <a:pt x="2" y="4792"/>
                  </a:cubicBezTo>
                  <a:cubicBezTo>
                    <a:pt x="2" y="4974"/>
                    <a:pt x="148" y="5123"/>
                    <a:pt x="329" y="5126"/>
                  </a:cubicBezTo>
                  <a:lnTo>
                    <a:pt x="830" y="5126"/>
                  </a:lnTo>
                  <a:lnTo>
                    <a:pt x="830" y="5897"/>
                  </a:lnTo>
                  <a:cubicBezTo>
                    <a:pt x="830" y="6080"/>
                    <a:pt x="980" y="6230"/>
                    <a:pt x="1165" y="6230"/>
                  </a:cubicBezTo>
                  <a:lnTo>
                    <a:pt x="2737" y="6230"/>
                  </a:lnTo>
                  <a:lnTo>
                    <a:pt x="2737" y="6564"/>
                  </a:lnTo>
                  <a:cubicBezTo>
                    <a:pt x="2736" y="6749"/>
                    <a:pt x="2886" y="6900"/>
                    <a:pt x="3071" y="6900"/>
                  </a:cubicBezTo>
                  <a:lnTo>
                    <a:pt x="4074" y="6900"/>
                  </a:lnTo>
                  <a:lnTo>
                    <a:pt x="4074" y="7569"/>
                  </a:lnTo>
                  <a:lnTo>
                    <a:pt x="3071" y="7569"/>
                  </a:lnTo>
                  <a:cubicBezTo>
                    <a:pt x="2886" y="7569"/>
                    <a:pt x="2736" y="7718"/>
                    <a:pt x="2737" y="7902"/>
                  </a:cubicBezTo>
                  <a:lnTo>
                    <a:pt x="2737" y="8241"/>
                  </a:lnTo>
                  <a:lnTo>
                    <a:pt x="328" y="8241"/>
                  </a:lnTo>
                  <a:cubicBezTo>
                    <a:pt x="146" y="8246"/>
                    <a:pt x="0" y="8395"/>
                    <a:pt x="0" y="8576"/>
                  </a:cubicBezTo>
                  <a:cubicBezTo>
                    <a:pt x="0" y="8758"/>
                    <a:pt x="146" y="8905"/>
                    <a:pt x="328" y="8910"/>
                  </a:cubicBezTo>
                  <a:lnTo>
                    <a:pt x="2736" y="8910"/>
                  </a:lnTo>
                  <a:lnTo>
                    <a:pt x="2736" y="9241"/>
                  </a:lnTo>
                  <a:cubicBezTo>
                    <a:pt x="2736" y="9426"/>
                    <a:pt x="2885" y="9574"/>
                    <a:pt x="3069" y="9574"/>
                  </a:cubicBezTo>
                  <a:lnTo>
                    <a:pt x="4074" y="9574"/>
                  </a:lnTo>
                  <a:lnTo>
                    <a:pt x="4074" y="10244"/>
                  </a:lnTo>
                  <a:lnTo>
                    <a:pt x="3069" y="10244"/>
                  </a:lnTo>
                  <a:cubicBezTo>
                    <a:pt x="2885" y="10244"/>
                    <a:pt x="2736" y="10394"/>
                    <a:pt x="2736" y="10579"/>
                  </a:cubicBezTo>
                  <a:lnTo>
                    <a:pt x="2736" y="10913"/>
                  </a:lnTo>
                  <a:lnTo>
                    <a:pt x="1163" y="10913"/>
                  </a:lnTo>
                  <a:cubicBezTo>
                    <a:pt x="979" y="10913"/>
                    <a:pt x="830" y="11063"/>
                    <a:pt x="830" y="11248"/>
                  </a:cubicBezTo>
                  <a:lnTo>
                    <a:pt x="830" y="12017"/>
                  </a:lnTo>
                  <a:lnTo>
                    <a:pt x="328" y="12017"/>
                  </a:lnTo>
                  <a:cubicBezTo>
                    <a:pt x="146" y="12020"/>
                    <a:pt x="0" y="12169"/>
                    <a:pt x="0" y="12351"/>
                  </a:cubicBezTo>
                  <a:cubicBezTo>
                    <a:pt x="0" y="12532"/>
                    <a:pt x="146" y="12681"/>
                    <a:pt x="328" y="12686"/>
                  </a:cubicBezTo>
                  <a:lnTo>
                    <a:pt x="1163" y="12686"/>
                  </a:lnTo>
                  <a:cubicBezTo>
                    <a:pt x="1348" y="12684"/>
                    <a:pt x="1497" y="12536"/>
                    <a:pt x="1497" y="12351"/>
                  </a:cubicBezTo>
                  <a:lnTo>
                    <a:pt x="1497" y="11582"/>
                  </a:lnTo>
                  <a:lnTo>
                    <a:pt x="2736" y="11582"/>
                  </a:lnTo>
                  <a:lnTo>
                    <a:pt x="2736" y="11915"/>
                  </a:lnTo>
                  <a:cubicBezTo>
                    <a:pt x="2736" y="12100"/>
                    <a:pt x="2885" y="12251"/>
                    <a:pt x="3069" y="12251"/>
                  </a:cubicBezTo>
                  <a:lnTo>
                    <a:pt x="4074" y="12251"/>
                  </a:lnTo>
                  <a:lnTo>
                    <a:pt x="4074" y="12719"/>
                  </a:lnTo>
                  <a:cubicBezTo>
                    <a:pt x="4074" y="12904"/>
                    <a:pt x="4223" y="13053"/>
                    <a:pt x="4408" y="13053"/>
                  </a:cubicBezTo>
                  <a:lnTo>
                    <a:pt x="4876" y="13053"/>
                  </a:lnTo>
                  <a:lnTo>
                    <a:pt x="4876" y="14057"/>
                  </a:lnTo>
                  <a:cubicBezTo>
                    <a:pt x="4876" y="14242"/>
                    <a:pt x="5026" y="14391"/>
                    <a:pt x="5211" y="14391"/>
                  </a:cubicBezTo>
                  <a:lnTo>
                    <a:pt x="5545" y="14391"/>
                  </a:lnTo>
                  <a:lnTo>
                    <a:pt x="5545" y="15629"/>
                  </a:lnTo>
                  <a:lnTo>
                    <a:pt x="4776" y="15629"/>
                  </a:lnTo>
                  <a:cubicBezTo>
                    <a:pt x="4591" y="15629"/>
                    <a:pt x="4440" y="15778"/>
                    <a:pt x="4440" y="15963"/>
                  </a:cubicBezTo>
                  <a:lnTo>
                    <a:pt x="4440" y="16799"/>
                  </a:lnTo>
                  <a:cubicBezTo>
                    <a:pt x="4437" y="16987"/>
                    <a:pt x="4588" y="17142"/>
                    <a:pt x="4776" y="17142"/>
                  </a:cubicBezTo>
                  <a:cubicBezTo>
                    <a:pt x="4964" y="17142"/>
                    <a:pt x="5114" y="16987"/>
                    <a:pt x="5110" y="16799"/>
                  </a:cubicBezTo>
                  <a:lnTo>
                    <a:pt x="5110" y="16298"/>
                  </a:lnTo>
                  <a:lnTo>
                    <a:pt x="5878" y="16298"/>
                  </a:lnTo>
                  <a:cubicBezTo>
                    <a:pt x="6063" y="16298"/>
                    <a:pt x="6214" y="16148"/>
                    <a:pt x="6214" y="15963"/>
                  </a:cubicBezTo>
                  <a:lnTo>
                    <a:pt x="6214" y="14391"/>
                  </a:lnTo>
                  <a:lnTo>
                    <a:pt x="6548" y="14391"/>
                  </a:lnTo>
                  <a:cubicBezTo>
                    <a:pt x="6732" y="14391"/>
                    <a:pt x="6883" y="14242"/>
                    <a:pt x="6883" y="14057"/>
                  </a:cubicBezTo>
                  <a:lnTo>
                    <a:pt x="6883" y="13053"/>
                  </a:lnTo>
                  <a:lnTo>
                    <a:pt x="7552" y="13053"/>
                  </a:lnTo>
                  <a:lnTo>
                    <a:pt x="7552" y="14055"/>
                  </a:lnTo>
                  <a:cubicBezTo>
                    <a:pt x="7552" y="14240"/>
                    <a:pt x="7703" y="14389"/>
                    <a:pt x="7887" y="14391"/>
                  </a:cubicBezTo>
                  <a:lnTo>
                    <a:pt x="8226" y="14391"/>
                  </a:lnTo>
                  <a:lnTo>
                    <a:pt x="8226" y="16797"/>
                  </a:lnTo>
                  <a:cubicBezTo>
                    <a:pt x="8221" y="16985"/>
                    <a:pt x="8372" y="17141"/>
                    <a:pt x="8560" y="17141"/>
                  </a:cubicBezTo>
                  <a:cubicBezTo>
                    <a:pt x="8748" y="17141"/>
                    <a:pt x="8898" y="16985"/>
                    <a:pt x="8894" y="16797"/>
                  </a:cubicBezTo>
                  <a:lnTo>
                    <a:pt x="8894" y="14391"/>
                  </a:lnTo>
                  <a:lnTo>
                    <a:pt x="9224" y="14391"/>
                  </a:lnTo>
                  <a:cubicBezTo>
                    <a:pt x="9409" y="14391"/>
                    <a:pt x="9559" y="14240"/>
                    <a:pt x="9559" y="14057"/>
                  </a:cubicBezTo>
                  <a:lnTo>
                    <a:pt x="9559" y="13053"/>
                  </a:lnTo>
                  <a:lnTo>
                    <a:pt x="10229" y="13053"/>
                  </a:lnTo>
                  <a:lnTo>
                    <a:pt x="10229" y="14055"/>
                  </a:lnTo>
                  <a:cubicBezTo>
                    <a:pt x="10227" y="14240"/>
                    <a:pt x="10377" y="14389"/>
                    <a:pt x="10562" y="14391"/>
                  </a:cubicBezTo>
                  <a:lnTo>
                    <a:pt x="10896" y="14391"/>
                  </a:lnTo>
                  <a:lnTo>
                    <a:pt x="10896" y="15961"/>
                  </a:lnTo>
                  <a:cubicBezTo>
                    <a:pt x="10896" y="16146"/>
                    <a:pt x="11047" y="16297"/>
                    <a:pt x="11231" y="16297"/>
                  </a:cubicBezTo>
                  <a:lnTo>
                    <a:pt x="12000" y="16297"/>
                  </a:lnTo>
                  <a:lnTo>
                    <a:pt x="12000" y="16797"/>
                  </a:lnTo>
                  <a:cubicBezTo>
                    <a:pt x="12000" y="16982"/>
                    <a:pt x="12151" y="17133"/>
                    <a:pt x="12334" y="17133"/>
                  </a:cubicBezTo>
                  <a:cubicBezTo>
                    <a:pt x="12519" y="17133"/>
                    <a:pt x="12669" y="16982"/>
                    <a:pt x="12669" y="16797"/>
                  </a:cubicBezTo>
                  <a:lnTo>
                    <a:pt x="12669" y="15961"/>
                  </a:lnTo>
                  <a:cubicBezTo>
                    <a:pt x="12669" y="15776"/>
                    <a:pt x="12519" y="15628"/>
                    <a:pt x="12334" y="15628"/>
                  </a:cubicBezTo>
                  <a:lnTo>
                    <a:pt x="11565" y="15628"/>
                  </a:lnTo>
                  <a:lnTo>
                    <a:pt x="11565" y="14391"/>
                  </a:lnTo>
                  <a:lnTo>
                    <a:pt x="11900" y="14391"/>
                  </a:lnTo>
                  <a:cubicBezTo>
                    <a:pt x="12085" y="14389"/>
                    <a:pt x="12234" y="14240"/>
                    <a:pt x="12234" y="14055"/>
                  </a:cubicBezTo>
                  <a:lnTo>
                    <a:pt x="12234" y="13053"/>
                  </a:lnTo>
                  <a:lnTo>
                    <a:pt x="12702" y="13053"/>
                  </a:lnTo>
                  <a:cubicBezTo>
                    <a:pt x="12887" y="13053"/>
                    <a:pt x="13038" y="12902"/>
                    <a:pt x="13038" y="12717"/>
                  </a:cubicBezTo>
                  <a:lnTo>
                    <a:pt x="13038" y="12249"/>
                  </a:lnTo>
                  <a:lnTo>
                    <a:pt x="14040" y="12249"/>
                  </a:lnTo>
                  <a:cubicBezTo>
                    <a:pt x="14225" y="12249"/>
                    <a:pt x="14374" y="12100"/>
                    <a:pt x="14374" y="11915"/>
                  </a:cubicBezTo>
                  <a:lnTo>
                    <a:pt x="14374" y="11580"/>
                  </a:lnTo>
                  <a:lnTo>
                    <a:pt x="15613" y="11580"/>
                  </a:lnTo>
                  <a:lnTo>
                    <a:pt x="15613" y="12349"/>
                  </a:lnTo>
                  <a:cubicBezTo>
                    <a:pt x="15613" y="12534"/>
                    <a:pt x="15761" y="12684"/>
                    <a:pt x="15946" y="12684"/>
                  </a:cubicBezTo>
                  <a:lnTo>
                    <a:pt x="16782" y="12684"/>
                  </a:lnTo>
                  <a:cubicBezTo>
                    <a:pt x="16785" y="12684"/>
                    <a:pt x="16788" y="12685"/>
                    <a:pt x="16791" y="12685"/>
                  </a:cubicBezTo>
                  <a:cubicBezTo>
                    <a:pt x="16975" y="12685"/>
                    <a:pt x="17126" y="12534"/>
                    <a:pt x="17126" y="12349"/>
                  </a:cubicBezTo>
                  <a:cubicBezTo>
                    <a:pt x="17126" y="12165"/>
                    <a:pt x="16975" y="12015"/>
                    <a:pt x="16791" y="12015"/>
                  </a:cubicBezTo>
                  <a:cubicBezTo>
                    <a:pt x="16788" y="12015"/>
                    <a:pt x="16785" y="12015"/>
                    <a:pt x="16782" y="12015"/>
                  </a:cubicBezTo>
                  <a:lnTo>
                    <a:pt x="16282" y="12015"/>
                  </a:lnTo>
                  <a:lnTo>
                    <a:pt x="16282" y="11246"/>
                  </a:lnTo>
                  <a:cubicBezTo>
                    <a:pt x="16282" y="11062"/>
                    <a:pt x="16131" y="10911"/>
                    <a:pt x="15946" y="10911"/>
                  </a:cubicBezTo>
                  <a:lnTo>
                    <a:pt x="14374" y="10911"/>
                  </a:lnTo>
                  <a:lnTo>
                    <a:pt x="14374" y="10577"/>
                  </a:lnTo>
                  <a:cubicBezTo>
                    <a:pt x="14374" y="10392"/>
                    <a:pt x="14225" y="10244"/>
                    <a:pt x="14040" y="10244"/>
                  </a:cubicBezTo>
                  <a:lnTo>
                    <a:pt x="13036" y="10244"/>
                  </a:lnTo>
                  <a:lnTo>
                    <a:pt x="13036" y="9576"/>
                  </a:lnTo>
                  <a:lnTo>
                    <a:pt x="14040" y="9576"/>
                  </a:lnTo>
                  <a:cubicBezTo>
                    <a:pt x="14224" y="9576"/>
                    <a:pt x="14374" y="9426"/>
                    <a:pt x="14374" y="9241"/>
                  </a:cubicBezTo>
                  <a:lnTo>
                    <a:pt x="14374" y="8912"/>
                  </a:lnTo>
                  <a:lnTo>
                    <a:pt x="16782" y="8912"/>
                  </a:lnTo>
                  <a:cubicBezTo>
                    <a:pt x="16784" y="8912"/>
                    <a:pt x="16786" y="8912"/>
                    <a:pt x="16788" y="8912"/>
                  </a:cubicBezTo>
                  <a:cubicBezTo>
                    <a:pt x="16974" y="8912"/>
                    <a:pt x="17126" y="8763"/>
                    <a:pt x="17126" y="8576"/>
                  </a:cubicBezTo>
                  <a:cubicBezTo>
                    <a:pt x="17126" y="8391"/>
                    <a:pt x="16975" y="8243"/>
                    <a:pt x="16791" y="8243"/>
                  </a:cubicBezTo>
                  <a:cubicBezTo>
                    <a:pt x="16788" y="8243"/>
                    <a:pt x="16785" y="8243"/>
                    <a:pt x="16782" y="8243"/>
                  </a:cubicBezTo>
                  <a:lnTo>
                    <a:pt x="14374" y="8243"/>
                  </a:lnTo>
                  <a:lnTo>
                    <a:pt x="14374" y="7904"/>
                  </a:lnTo>
                  <a:cubicBezTo>
                    <a:pt x="14374" y="7719"/>
                    <a:pt x="14224" y="7569"/>
                    <a:pt x="14040" y="7569"/>
                  </a:cubicBezTo>
                  <a:lnTo>
                    <a:pt x="13036" y="7569"/>
                  </a:lnTo>
                  <a:lnTo>
                    <a:pt x="13036" y="6900"/>
                  </a:lnTo>
                  <a:lnTo>
                    <a:pt x="14040" y="6900"/>
                  </a:lnTo>
                  <a:cubicBezTo>
                    <a:pt x="14225" y="6900"/>
                    <a:pt x="14374" y="6751"/>
                    <a:pt x="14374" y="6566"/>
                  </a:cubicBezTo>
                  <a:lnTo>
                    <a:pt x="14374" y="6232"/>
                  </a:lnTo>
                  <a:lnTo>
                    <a:pt x="15946" y="6232"/>
                  </a:lnTo>
                  <a:cubicBezTo>
                    <a:pt x="16131" y="6232"/>
                    <a:pt x="16280" y="6082"/>
                    <a:pt x="16280" y="5897"/>
                  </a:cubicBezTo>
                  <a:lnTo>
                    <a:pt x="16280" y="5128"/>
                  </a:lnTo>
                  <a:lnTo>
                    <a:pt x="16782" y="5128"/>
                  </a:lnTo>
                  <a:cubicBezTo>
                    <a:pt x="16785" y="5128"/>
                    <a:pt x="16788" y="5128"/>
                    <a:pt x="16791" y="5128"/>
                  </a:cubicBezTo>
                  <a:cubicBezTo>
                    <a:pt x="16975" y="5128"/>
                    <a:pt x="17126" y="4978"/>
                    <a:pt x="17126" y="4792"/>
                  </a:cubicBezTo>
                  <a:cubicBezTo>
                    <a:pt x="17126" y="4607"/>
                    <a:pt x="16975" y="4459"/>
                    <a:pt x="16791" y="4459"/>
                  </a:cubicBezTo>
                  <a:cubicBezTo>
                    <a:pt x="16788" y="4459"/>
                    <a:pt x="16785" y="4459"/>
                    <a:pt x="16782" y="4459"/>
                  </a:cubicBezTo>
                  <a:lnTo>
                    <a:pt x="15946" y="4459"/>
                  </a:lnTo>
                  <a:cubicBezTo>
                    <a:pt x="15761" y="4459"/>
                    <a:pt x="15611" y="4608"/>
                    <a:pt x="15613" y="4792"/>
                  </a:cubicBezTo>
                  <a:lnTo>
                    <a:pt x="15613" y="5563"/>
                  </a:lnTo>
                  <a:lnTo>
                    <a:pt x="14374" y="5563"/>
                  </a:lnTo>
                  <a:lnTo>
                    <a:pt x="14374" y="5228"/>
                  </a:lnTo>
                  <a:cubicBezTo>
                    <a:pt x="14374" y="5043"/>
                    <a:pt x="14224" y="4894"/>
                    <a:pt x="14040" y="4894"/>
                  </a:cubicBezTo>
                  <a:lnTo>
                    <a:pt x="13036" y="4894"/>
                  </a:lnTo>
                  <a:lnTo>
                    <a:pt x="13036" y="4424"/>
                  </a:lnTo>
                  <a:cubicBezTo>
                    <a:pt x="13036" y="4239"/>
                    <a:pt x="12887" y="4091"/>
                    <a:pt x="12702" y="4091"/>
                  </a:cubicBezTo>
                  <a:lnTo>
                    <a:pt x="12234" y="4091"/>
                  </a:lnTo>
                  <a:lnTo>
                    <a:pt x="12234" y="3086"/>
                  </a:lnTo>
                  <a:cubicBezTo>
                    <a:pt x="12234" y="2901"/>
                    <a:pt x="12084" y="2752"/>
                    <a:pt x="11899" y="2752"/>
                  </a:cubicBezTo>
                  <a:lnTo>
                    <a:pt x="11565" y="2752"/>
                  </a:lnTo>
                  <a:lnTo>
                    <a:pt x="11565" y="1514"/>
                  </a:lnTo>
                  <a:lnTo>
                    <a:pt x="12334" y="1514"/>
                  </a:lnTo>
                  <a:cubicBezTo>
                    <a:pt x="12519" y="1514"/>
                    <a:pt x="12668" y="1365"/>
                    <a:pt x="12668" y="1180"/>
                  </a:cubicBezTo>
                  <a:lnTo>
                    <a:pt x="12668" y="344"/>
                  </a:lnTo>
                  <a:cubicBezTo>
                    <a:pt x="12668" y="159"/>
                    <a:pt x="12519" y="10"/>
                    <a:pt x="12334" y="10"/>
                  </a:cubicBezTo>
                  <a:cubicBezTo>
                    <a:pt x="12149" y="10"/>
                    <a:pt x="12000" y="159"/>
                    <a:pt x="12000" y="344"/>
                  </a:cubicBezTo>
                  <a:lnTo>
                    <a:pt x="12000" y="846"/>
                  </a:lnTo>
                  <a:lnTo>
                    <a:pt x="11230" y="846"/>
                  </a:lnTo>
                  <a:cubicBezTo>
                    <a:pt x="11047" y="846"/>
                    <a:pt x="10896" y="995"/>
                    <a:pt x="10896" y="1180"/>
                  </a:cubicBezTo>
                  <a:lnTo>
                    <a:pt x="10896" y="2752"/>
                  </a:lnTo>
                  <a:lnTo>
                    <a:pt x="10562" y="2752"/>
                  </a:lnTo>
                  <a:cubicBezTo>
                    <a:pt x="10377" y="2752"/>
                    <a:pt x="10227" y="2901"/>
                    <a:pt x="10227" y="3086"/>
                  </a:cubicBezTo>
                  <a:lnTo>
                    <a:pt x="10227" y="4091"/>
                  </a:lnTo>
                  <a:lnTo>
                    <a:pt x="9558" y="4091"/>
                  </a:lnTo>
                  <a:lnTo>
                    <a:pt x="9558" y="3086"/>
                  </a:lnTo>
                  <a:cubicBezTo>
                    <a:pt x="9558" y="2901"/>
                    <a:pt x="9409" y="2752"/>
                    <a:pt x="9224" y="2752"/>
                  </a:cubicBezTo>
                  <a:lnTo>
                    <a:pt x="8894" y="2752"/>
                  </a:lnTo>
                  <a:lnTo>
                    <a:pt x="8894" y="1684"/>
                  </a:lnTo>
                  <a:cubicBezTo>
                    <a:pt x="8898" y="1496"/>
                    <a:pt x="8746" y="1342"/>
                    <a:pt x="8560" y="1342"/>
                  </a:cubicBezTo>
                  <a:cubicBezTo>
                    <a:pt x="8372" y="1342"/>
                    <a:pt x="8220" y="1496"/>
                    <a:pt x="8224" y="1684"/>
                  </a:cubicBezTo>
                  <a:lnTo>
                    <a:pt x="8224" y="2752"/>
                  </a:lnTo>
                  <a:lnTo>
                    <a:pt x="7886" y="2752"/>
                  </a:lnTo>
                  <a:cubicBezTo>
                    <a:pt x="7701" y="2752"/>
                    <a:pt x="7552" y="2901"/>
                    <a:pt x="7552" y="3086"/>
                  </a:cubicBezTo>
                  <a:lnTo>
                    <a:pt x="7552" y="4091"/>
                  </a:lnTo>
                  <a:lnTo>
                    <a:pt x="6883" y="4091"/>
                  </a:lnTo>
                  <a:lnTo>
                    <a:pt x="6883" y="3086"/>
                  </a:lnTo>
                  <a:cubicBezTo>
                    <a:pt x="6883" y="2901"/>
                    <a:pt x="6732" y="2752"/>
                    <a:pt x="6548" y="2752"/>
                  </a:cubicBezTo>
                  <a:lnTo>
                    <a:pt x="6214" y="2752"/>
                  </a:lnTo>
                  <a:lnTo>
                    <a:pt x="6214" y="1180"/>
                  </a:lnTo>
                  <a:cubicBezTo>
                    <a:pt x="6214" y="996"/>
                    <a:pt x="6065" y="846"/>
                    <a:pt x="5881" y="846"/>
                  </a:cubicBezTo>
                  <a:cubicBezTo>
                    <a:pt x="5880" y="846"/>
                    <a:pt x="5879" y="846"/>
                    <a:pt x="5878" y="846"/>
                  </a:cubicBezTo>
                  <a:lnTo>
                    <a:pt x="5110" y="846"/>
                  </a:lnTo>
                  <a:lnTo>
                    <a:pt x="5110" y="344"/>
                  </a:lnTo>
                  <a:cubicBezTo>
                    <a:pt x="5114" y="156"/>
                    <a:pt x="4964" y="1"/>
                    <a:pt x="47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3768C4-DA44-0FF4-05A5-34761C939A56}"/>
              </a:ext>
            </a:extLst>
          </p:cNvPr>
          <p:cNvGrpSpPr/>
          <p:nvPr/>
        </p:nvGrpSpPr>
        <p:grpSpPr>
          <a:xfrm>
            <a:off x="76548" y="947504"/>
            <a:ext cx="4843277" cy="3545364"/>
            <a:chOff x="76548" y="947504"/>
            <a:chExt cx="4843277" cy="3545364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8F2E6C06-9C37-8761-6E94-E4566209A9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04961680"/>
                </p:ext>
              </p:extLst>
            </p:nvPr>
          </p:nvGraphicFramePr>
          <p:xfrm>
            <a:off x="76549" y="947504"/>
            <a:ext cx="4843276" cy="35453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Google Shape;548;p40">
              <a:extLst>
                <a:ext uri="{FF2B5EF4-FFF2-40B4-BE49-F238E27FC236}">
                  <a16:creationId xmlns:a16="http://schemas.microsoft.com/office/drawing/2014/main" id="{862A1B3B-77CC-0FF5-60BE-6A46F70FB93F}"/>
                </a:ext>
              </a:extLst>
            </p:cNvPr>
            <p:cNvSpPr/>
            <p:nvPr/>
          </p:nvSpPr>
          <p:spPr>
            <a:xfrm>
              <a:off x="76548" y="947504"/>
              <a:ext cx="4843275" cy="3545363"/>
            </a:xfrm>
            <a:prstGeom prst="roundRect">
              <a:avLst>
                <a:gd name="adj" fmla="val 0"/>
              </a:avLst>
            </a:prstGeom>
            <a:noFill/>
            <a:ln w="19050" cap="flat" cmpd="sng">
              <a:solidFill>
                <a:srgbClr val="3FF5E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19050" dir="5400000" algn="bl" rotWithShape="0">
                <a:srgbClr val="98FAFC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swald" panose="020F0502020204030204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CEAE4B-13A5-1CD8-B4B1-59287264E298}"/>
              </a:ext>
            </a:extLst>
          </p:cNvPr>
          <p:cNvSpPr txBox="1"/>
          <p:nvPr/>
        </p:nvSpPr>
        <p:spPr>
          <a:xfrm>
            <a:off x="-1090800" y="-568978"/>
            <a:ext cx="481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Oswald" pitchFamily="2" charset="0"/>
              </a:rPr>
              <a:t>Case Study: RFID-Driven Cashless Efficiency on Campus (Shinde, 2024)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Oswald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41BB46C-4FDE-867A-54AC-134776990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4985304"/>
              </p:ext>
            </p:extLst>
          </p:nvPr>
        </p:nvGraphicFramePr>
        <p:xfrm>
          <a:off x="-4755949" y="1078926"/>
          <a:ext cx="4594766" cy="3282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ubtitle 2">
            <a:extLst>
              <a:ext uri="{FF2B5EF4-FFF2-40B4-BE49-F238E27FC236}">
                <a16:creationId xmlns:a16="http://schemas.microsoft.com/office/drawing/2014/main" id="{71893022-0B0B-0F30-554A-20FD2DCB0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451" y="2571750"/>
            <a:ext cx="43882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1600">
                <a:latin typeface="Oswald" pitchFamily="2" charset="0"/>
              </a:rPr>
              <a:t>According to Shinde (2024), RFID integration improved transaction speed by 38% and reduced financial errors by approximately 29%.</a:t>
            </a:r>
            <a:endParaRPr lang="en-US" sz="1600" dirty="0">
              <a:latin typeface="Oswald" pitchFamily="2" charset="0"/>
            </a:endParaRPr>
          </a:p>
        </p:txBody>
      </p:sp>
      <p:sp>
        <p:nvSpPr>
          <p:cNvPr id="34" name="Google Shape;548;p40">
            <a:extLst>
              <a:ext uri="{FF2B5EF4-FFF2-40B4-BE49-F238E27FC236}">
                <a16:creationId xmlns:a16="http://schemas.microsoft.com/office/drawing/2014/main" id="{54B1C470-0324-E2A5-B11F-A67004DC5AD7}"/>
              </a:ext>
            </a:extLst>
          </p:cNvPr>
          <p:cNvSpPr/>
          <p:nvPr/>
        </p:nvSpPr>
        <p:spPr>
          <a:xfrm>
            <a:off x="-4755951" y="1078926"/>
            <a:ext cx="4594766" cy="3282518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9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3147</Words>
  <Application>Microsoft Office PowerPoint</Application>
  <PresentationFormat>On-screen Show (16:9)</PresentationFormat>
  <Paragraphs>884</Paragraphs>
  <Slides>44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Oswald ExtraLight</vt:lpstr>
      <vt:lpstr>Oswald</vt:lpstr>
      <vt:lpstr>Arial</vt:lpstr>
      <vt:lpstr>Calibri</vt:lpstr>
      <vt:lpstr>DM Sans</vt:lpstr>
      <vt:lpstr>Technology Project Proposal Minitheme by Slidesgo</vt:lpstr>
      <vt:lpstr>Designing an RFID-Based Solution for Accurate Attendance Tracking and Cashless Transactions in Educational Institutions</vt:lpstr>
      <vt:lpstr>PowerPoint Presentation</vt:lpstr>
      <vt:lpstr>PowerPoint Presentation</vt:lpstr>
      <vt:lpstr>What is RFID Technology?</vt:lpstr>
      <vt:lpstr>PowerPoint Presentation</vt:lpstr>
      <vt:lpstr>Project Motivation </vt:lpstr>
      <vt:lpstr>Manual Attendance Tracking</vt:lpstr>
      <vt:lpstr>Related Work</vt:lpstr>
      <vt:lpstr>PowerPoint Presentation</vt:lpstr>
      <vt:lpstr>PowerPoint Presentation</vt:lpstr>
      <vt:lpstr>Project    bjectives</vt:lpstr>
      <vt:lpstr>Facilitate Secure, Cashless Transactions</vt:lpstr>
      <vt:lpstr>Unified Payment System</vt:lpstr>
      <vt:lpstr>Implement a Scalable System</vt:lpstr>
      <vt:lpstr>Dataset</vt:lpstr>
      <vt:lpstr>Dataset (1/2)</vt:lpstr>
      <vt:lpstr>Dataset (2/2)</vt:lpstr>
      <vt:lpstr>Algorithm Overview </vt:lpstr>
      <vt:lpstr>Methodology</vt:lpstr>
      <vt:lpstr>Methodology </vt:lpstr>
      <vt:lpstr>System Architecture</vt:lpstr>
      <vt:lpstr>PowerPoint Presentation</vt:lpstr>
      <vt:lpstr>PowerPoint Presentation</vt:lpstr>
      <vt:lpstr>PowerPoint Presentation</vt:lpstr>
      <vt:lpstr>PowerPoint Presentation</vt:lpstr>
      <vt:lpstr>Model: XGBoost (tuned via GridSearch) Accuracy: ~85% Balanced performance on imbalanced data Confusion matrix and classification report support result</vt:lpstr>
      <vt:lpstr>PowerPoint Presentation</vt:lpstr>
      <vt:lpstr>Project Demo</vt:lpstr>
      <vt:lpstr>PowerPoint Presentation</vt:lpstr>
      <vt:lpstr>System Implementation</vt:lpstr>
      <vt:lpstr>System Implementation</vt:lpstr>
      <vt:lpstr>Key Features</vt:lpstr>
      <vt:lpstr>Use Case Diagram</vt:lpstr>
      <vt:lpstr>Class Diagram</vt:lpstr>
      <vt:lpstr>Class Diagram</vt:lpstr>
      <vt:lpstr>PowerPoint Presentation</vt:lpstr>
      <vt:lpstr>Testing &amp; Evaluation</vt:lpstr>
      <vt:lpstr>PowerPoint Presentation</vt:lpstr>
      <vt:lpstr>Future Work</vt:lpstr>
      <vt:lpstr>International Academy of Advanced Research (IAAR)</vt:lpstr>
      <vt:lpstr>Conclusion</vt:lpstr>
      <vt:lpstr>PowerPoint Presentation</vt:lpstr>
      <vt:lpstr>REFRENCES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an RFID-Based Solution for Accurate Attendance Tracking and Cashless Transactions in Educational Institutions</dc:title>
  <dc:creator>Hossam Mohamed</dc:creator>
  <cp:lastModifiedBy>Hossam Mohamed</cp:lastModifiedBy>
  <cp:revision>31</cp:revision>
  <dcterms:modified xsi:type="dcterms:W3CDTF">2025-06-24T00:55:21Z</dcterms:modified>
</cp:coreProperties>
</file>